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2" r:id="rId12"/>
    <p:sldId id="270" r:id="rId13"/>
    <p:sldId id="259" r:id="rId14"/>
    <p:sldId id="271" r:id="rId15"/>
    <p:sldId id="273" r:id="rId16"/>
    <p:sldId id="275" r:id="rId17"/>
    <p:sldId id="274" r:id="rId18"/>
    <p:sldId id="276" r:id="rId19"/>
    <p:sldId id="277" r:id="rId20"/>
    <p:sldId id="283" r:id="rId21"/>
    <p:sldId id="284" r:id="rId22"/>
    <p:sldId id="279" r:id="rId23"/>
    <p:sldId id="280" r:id="rId24"/>
    <p:sldId id="281" r:id="rId25"/>
    <p:sldId id="28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852" y="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66ACD-2C07-4B74-A70B-11244672C7ED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0372-E513-4C18-8804-08A278E3B2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762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66ACD-2C07-4B74-A70B-11244672C7ED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0372-E513-4C18-8804-08A278E3B2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97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66ACD-2C07-4B74-A70B-11244672C7ED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0372-E513-4C18-8804-08A278E3B2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071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66ACD-2C07-4B74-A70B-11244672C7ED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0372-E513-4C18-8804-08A278E3B2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98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66ACD-2C07-4B74-A70B-11244672C7ED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0372-E513-4C18-8804-08A278E3B2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717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66ACD-2C07-4B74-A70B-11244672C7ED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0372-E513-4C18-8804-08A278E3B2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474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66ACD-2C07-4B74-A70B-11244672C7ED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0372-E513-4C18-8804-08A278E3B2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627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66ACD-2C07-4B74-A70B-11244672C7ED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0372-E513-4C18-8804-08A278E3B2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253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66ACD-2C07-4B74-A70B-11244672C7ED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0372-E513-4C18-8804-08A278E3B2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373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66ACD-2C07-4B74-A70B-11244672C7ED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0372-E513-4C18-8804-08A278E3B2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023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66ACD-2C07-4B74-A70B-11244672C7ED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0372-E513-4C18-8804-08A278E3B2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008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66ACD-2C07-4B74-A70B-11244672C7ED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F0372-E513-4C18-8804-08A278E3B2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84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1pa6afh8o4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/url?sa=i&amp;rct=j&amp;q=&amp;esrc=s&amp;frm=1&amp;source=images&amp;cd=&amp;cad=rja&amp;docid=nDCB5n_eZ3QEfM&amp;tbnid=3CCCoqfzLVfVJM:&amp;ved=0CAUQjRw&amp;url=http://www.britannica.com/EBchecked/media/91382/Cross-section-of-a-geyser-and-hot-spring-Groundwater-percolates&amp;ei=8g4yUd_xI8fO0QH3-YCIDQ&amp;bvm=bv.43148975,d.dmQ&amp;psig=AFQjCNH36zlIiM7TbdHxLiDhfKlneiU8Fw&amp;ust=1362321460252165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Volcanoes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Super Volcanoes: </a:t>
            </a:r>
            <a:r>
              <a:rPr lang="en-US" dirty="0" smtClean="0">
                <a:hlinkClick r:id="rId2"/>
              </a:rPr>
              <a:t>Nake</a:t>
            </a:r>
            <a:r>
              <a:rPr lang="en-US" dirty="0" smtClean="0">
                <a:hlinkClick r:id="rId2"/>
              </a:rPr>
              <a:t>d Science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76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Explosive Eruptions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Thick and sticky </a:t>
            </a:r>
            <a:r>
              <a:rPr lang="en-US" dirty="0" smtClean="0"/>
              <a:t>magma: (</a:t>
            </a:r>
            <a:r>
              <a:rPr lang="en-US" b="1" u="sng" dirty="0" smtClean="0"/>
              <a:t>lots of silica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Builds up in the </a:t>
            </a:r>
            <a:r>
              <a:rPr lang="en-US" b="1" u="sng" dirty="0" smtClean="0"/>
              <a:t>pipe</a:t>
            </a:r>
            <a:r>
              <a:rPr lang="en-US" dirty="0" smtClean="0"/>
              <a:t> and </a:t>
            </a:r>
            <a:r>
              <a:rPr lang="en-US" b="1" u="sng" dirty="0" smtClean="0"/>
              <a:t>plugs</a:t>
            </a:r>
            <a:r>
              <a:rPr lang="en-US" dirty="0" smtClean="0"/>
              <a:t> it.</a:t>
            </a:r>
          </a:p>
          <a:p>
            <a:pPr lvl="2"/>
            <a:r>
              <a:rPr lang="en-US" dirty="0" smtClean="0"/>
              <a:t>Trapped gases build up </a:t>
            </a:r>
            <a:r>
              <a:rPr lang="en-US" b="1" u="sng" dirty="0" smtClean="0"/>
              <a:t>pressure</a:t>
            </a:r>
            <a:r>
              <a:rPr lang="en-US" dirty="0" smtClean="0"/>
              <a:t> until they </a:t>
            </a:r>
            <a:r>
              <a:rPr lang="en-US" b="1" u="sng" dirty="0" smtClean="0"/>
              <a:t>explode</a:t>
            </a:r>
            <a:r>
              <a:rPr lang="en-US" dirty="0" smtClean="0"/>
              <a:t>.</a:t>
            </a:r>
          </a:p>
          <a:p>
            <a:pPr lvl="3"/>
            <a:r>
              <a:rPr lang="en-US" dirty="0" smtClean="0"/>
              <a:t>Lava breaks into fragments that cool quickly and harden.</a:t>
            </a:r>
          </a:p>
          <a:p>
            <a:pPr lvl="4"/>
            <a:r>
              <a:rPr lang="en-US" b="1" u="sng" dirty="0" smtClean="0"/>
              <a:t>Volcanic Ash</a:t>
            </a:r>
          </a:p>
          <a:p>
            <a:pPr lvl="4"/>
            <a:r>
              <a:rPr lang="en-US" b="1" u="sng" dirty="0" smtClean="0"/>
              <a:t>Cinders</a:t>
            </a:r>
            <a:r>
              <a:rPr lang="en-US" dirty="0" smtClean="0"/>
              <a:t> – pebble sized</a:t>
            </a:r>
          </a:p>
          <a:p>
            <a:pPr lvl="4"/>
            <a:r>
              <a:rPr lang="en-US" b="1" u="sng" dirty="0" smtClean="0"/>
              <a:t>Bombs</a:t>
            </a:r>
            <a:r>
              <a:rPr lang="en-US" dirty="0" smtClean="0"/>
              <a:t> – baseball to size of a car sized.</a:t>
            </a:r>
            <a:endParaRPr lang="en-US" dirty="0"/>
          </a:p>
          <a:p>
            <a:pPr lvl="1"/>
            <a:r>
              <a:rPr lang="en-US" b="1" u="sng" dirty="0" smtClean="0"/>
              <a:t>Pyroclastic Flow</a:t>
            </a:r>
            <a:r>
              <a:rPr lang="en-US" b="1" dirty="0" smtClean="0"/>
              <a:t> </a:t>
            </a:r>
            <a:r>
              <a:rPr lang="en-US" dirty="0" smtClean="0"/>
              <a:t>– when an explosive eruption hurls out </a:t>
            </a:r>
            <a:r>
              <a:rPr lang="en-US" b="1" u="sng" dirty="0" smtClean="0"/>
              <a:t>ash</a:t>
            </a:r>
            <a:r>
              <a:rPr lang="en-US" dirty="0" smtClean="0"/>
              <a:t>, </a:t>
            </a:r>
            <a:r>
              <a:rPr lang="en-US" b="1" u="sng" dirty="0" smtClean="0"/>
              <a:t>cinders</a:t>
            </a:r>
            <a:r>
              <a:rPr lang="en-US" dirty="0" smtClean="0"/>
              <a:t> and </a:t>
            </a:r>
            <a:r>
              <a:rPr lang="en-US" b="1" u="sng" dirty="0" smtClean="0"/>
              <a:t>bombs</a:t>
            </a:r>
            <a:r>
              <a:rPr lang="en-US" dirty="0" smtClean="0"/>
              <a:t> as well as </a:t>
            </a:r>
            <a:r>
              <a:rPr lang="en-US" b="1" u="sng" dirty="0" smtClean="0"/>
              <a:t>gases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182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Other Types of Volcanic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2672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Volcanic activity that does not involve the eruption of lava: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u="sng" dirty="0" smtClean="0"/>
              <a:t>Hot springs</a:t>
            </a:r>
            <a:r>
              <a:rPr lang="en-US" dirty="0" smtClean="0"/>
              <a:t> – when groundwater heated by a nearby body of magma rises to the surface and collects in a natural pool.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u="sng" dirty="0" smtClean="0"/>
              <a:t>Geyser</a:t>
            </a:r>
            <a:r>
              <a:rPr lang="en-US" dirty="0" smtClean="0"/>
              <a:t> – rising hot water and steam become trapped underground in narrow cracks.</a:t>
            </a:r>
          </a:p>
          <a:p>
            <a:pPr marL="1371600" lvl="2" indent="-514350"/>
            <a:r>
              <a:rPr lang="en-US" dirty="0" smtClean="0"/>
              <a:t>Pressure builds until the water sprays above the surface.</a:t>
            </a:r>
          </a:p>
          <a:p>
            <a:pPr lvl="1"/>
            <a:endParaRPr lang="en-US" dirty="0"/>
          </a:p>
        </p:txBody>
      </p:sp>
      <p:pic>
        <p:nvPicPr>
          <p:cNvPr id="14338" name="Picture 2" descr="http://media-3.web.britannica.com/eb-media/29/95629-004-7EF6B7AB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191946"/>
            <a:ext cx="3657600" cy="531286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019800" y="1191946"/>
            <a:ext cx="106471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Geyser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70139" y="1600200"/>
            <a:ext cx="1114408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Hot 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Springs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74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Stages of a Volcano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Geologists describe volcanoes in three ways: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u="sng" dirty="0" smtClean="0"/>
              <a:t>Active</a:t>
            </a:r>
            <a:r>
              <a:rPr lang="en-US" dirty="0" smtClean="0"/>
              <a:t> – alive</a:t>
            </a:r>
          </a:p>
          <a:p>
            <a:pPr marL="1371600" lvl="2" indent="-514350"/>
            <a:r>
              <a:rPr lang="en-US" dirty="0" smtClean="0"/>
              <a:t>A volcano that </a:t>
            </a:r>
            <a:r>
              <a:rPr lang="en-US" b="1" u="sng" dirty="0" smtClean="0"/>
              <a:t>is erupting </a:t>
            </a:r>
            <a:r>
              <a:rPr lang="en-US" dirty="0" smtClean="0"/>
              <a:t>or is showing signs that it </a:t>
            </a:r>
            <a:r>
              <a:rPr lang="en-US" b="1" u="sng" dirty="0" smtClean="0"/>
              <a:t>may erupt in the near future</a:t>
            </a:r>
            <a:r>
              <a:rPr lang="en-US" dirty="0" smtClean="0"/>
              <a:t>. (Hawaii)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u="sng" dirty="0" smtClean="0"/>
              <a:t>Dormant</a:t>
            </a:r>
            <a:r>
              <a:rPr lang="en-US" dirty="0" smtClean="0"/>
              <a:t> – sleeping</a:t>
            </a:r>
          </a:p>
          <a:p>
            <a:pPr marL="1371600" lvl="2" indent="-514350"/>
            <a:r>
              <a:rPr lang="en-US" dirty="0" smtClean="0"/>
              <a:t>A volcano that is in a dormant phase but expected to </a:t>
            </a:r>
            <a:r>
              <a:rPr lang="en-US" b="1" u="sng" dirty="0" smtClean="0"/>
              <a:t>awaken</a:t>
            </a:r>
            <a:r>
              <a:rPr lang="en-US" dirty="0" smtClean="0"/>
              <a:t> </a:t>
            </a:r>
            <a:r>
              <a:rPr lang="en-US" b="1" u="sng" dirty="0" smtClean="0"/>
              <a:t>in the near future </a:t>
            </a:r>
            <a:r>
              <a:rPr lang="en-US" dirty="0" smtClean="0"/>
              <a:t>and become active. (Mt. Rainier, Washington)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u="sng" dirty="0" smtClean="0"/>
              <a:t>Extinct</a:t>
            </a:r>
            <a:r>
              <a:rPr lang="en-US" dirty="0" smtClean="0"/>
              <a:t> – dead</a:t>
            </a:r>
          </a:p>
          <a:p>
            <a:pPr marL="1371600" lvl="2" indent="-514350"/>
            <a:r>
              <a:rPr lang="en-US" dirty="0" smtClean="0"/>
              <a:t>A volcano that is </a:t>
            </a:r>
            <a:r>
              <a:rPr lang="en-US" b="1" u="sng" dirty="0" smtClean="0"/>
              <a:t>unlikely to erupt again</a:t>
            </a:r>
            <a:r>
              <a:rPr lang="en-US" dirty="0" smtClean="0"/>
              <a:t>. (Kauai)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32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Earth’s Active Volcanoes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US" dirty="0" smtClean="0"/>
              <a:t>Most of Earth’s active volcanoes are located on the edges of the Pacific Plate = </a:t>
            </a:r>
            <a:r>
              <a:rPr lang="en-US" b="1" u="sng" dirty="0" smtClean="0"/>
              <a:t>Ring of Fire</a:t>
            </a:r>
          </a:p>
          <a:p>
            <a:endParaRPr lang="en-US" dirty="0"/>
          </a:p>
        </p:txBody>
      </p:sp>
      <p:pic>
        <p:nvPicPr>
          <p:cNvPr id="1026" name="Picture 2" descr="http://pubs.usgs.gov/gip/volc/fig34.gif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514600"/>
            <a:ext cx="6823168" cy="4167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1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Volcanic Landforms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Landforms from </a:t>
            </a:r>
            <a:r>
              <a:rPr lang="en-US" b="1" u="sng" dirty="0" smtClean="0"/>
              <a:t>Lava and ash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Shield volcanoes</a:t>
            </a:r>
          </a:p>
          <a:p>
            <a:pPr lvl="1"/>
            <a:r>
              <a:rPr lang="en-US" dirty="0" smtClean="0"/>
              <a:t>Composite volcanoes</a:t>
            </a:r>
          </a:p>
          <a:p>
            <a:pPr lvl="1"/>
            <a:r>
              <a:rPr lang="en-US" dirty="0" smtClean="0"/>
              <a:t>Cinder cone volcanoes</a:t>
            </a:r>
          </a:p>
          <a:p>
            <a:pPr lvl="1"/>
            <a:r>
              <a:rPr lang="en-US" dirty="0" smtClean="0"/>
              <a:t>Lava plateaus</a:t>
            </a:r>
          </a:p>
          <a:p>
            <a:pPr lvl="1"/>
            <a:r>
              <a:rPr lang="en-US" dirty="0" smtClean="0"/>
              <a:t>Calderas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Landforms from </a:t>
            </a:r>
            <a:r>
              <a:rPr lang="en-US" b="1" u="sng" dirty="0" smtClean="0"/>
              <a:t>Magma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Volcanic neck</a:t>
            </a:r>
          </a:p>
          <a:p>
            <a:pPr lvl="1"/>
            <a:r>
              <a:rPr lang="en-US" dirty="0" smtClean="0"/>
              <a:t>Dike</a:t>
            </a:r>
          </a:p>
          <a:p>
            <a:pPr lvl="1"/>
            <a:r>
              <a:rPr lang="en-US" dirty="0" smtClean="0"/>
              <a:t>Sill</a:t>
            </a:r>
          </a:p>
          <a:p>
            <a:pPr lvl="1"/>
            <a:r>
              <a:rPr lang="en-US" dirty="0" err="1" smtClean="0"/>
              <a:t>Batholith</a:t>
            </a:r>
            <a:endParaRPr lang="en-US" dirty="0" smtClean="0"/>
          </a:p>
          <a:p>
            <a:pPr lvl="1"/>
            <a:r>
              <a:rPr lang="en-US" dirty="0" smtClean="0"/>
              <a:t>Dome mountain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85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Shield Volcanoes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Wide, gently sloping mountains</a:t>
            </a:r>
          </a:p>
          <a:p>
            <a:pPr lvl="1"/>
            <a:r>
              <a:rPr lang="en-US" dirty="0" smtClean="0"/>
              <a:t>Thin </a:t>
            </a:r>
            <a:r>
              <a:rPr lang="en-US" dirty="0"/>
              <a:t>layers of </a:t>
            </a:r>
            <a:r>
              <a:rPr lang="en-US" b="1" u="sng" dirty="0"/>
              <a:t>lava</a:t>
            </a:r>
            <a:r>
              <a:rPr lang="en-US" dirty="0"/>
              <a:t> pouring over previous layers</a:t>
            </a:r>
          </a:p>
          <a:p>
            <a:r>
              <a:rPr lang="en-US" b="1" u="sng" dirty="0"/>
              <a:t>Quiet eruptions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01701"/>
            <a:ext cx="3029041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://cgz.e2bn.net/e2bn/leas/c99/schools/cgz/accounts/staff/rchambers/GeoBytes/AS%20A2/AS/On-Line%20Case%20Studies/BelknapShieldVolcano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01701"/>
            <a:ext cx="3467100" cy="225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5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Cinder Cone Volcano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Steep, cone-shaped hill or mountain</a:t>
            </a:r>
          </a:p>
          <a:p>
            <a:r>
              <a:rPr lang="en-US" b="1" u="sng" dirty="0" smtClean="0"/>
              <a:t>Explosive eruption</a:t>
            </a:r>
            <a:endParaRPr lang="en-US" b="1" u="sn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" y="3107508"/>
            <a:ext cx="3841115" cy="2836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http://skywalker.cochise.edu/wellerr/students/volcano-types/project_files/image0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107508"/>
            <a:ext cx="358378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89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Composite Volcano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Tall, cone-shaped mountains</a:t>
            </a:r>
          </a:p>
          <a:p>
            <a:pPr lvl="1"/>
            <a:r>
              <a:rPr lang="en-US" dirty="0" smtClean="0"/>
              <a:t>Layers of </a:t>
            </a:r>
            <a:r>
              <a:rPr lang="en-US" b="1" u="sng" dirty="0" smtClean="0"/>
              <a:t>lava</a:t>
            </a:r>
            <a:r>
              <a:rPr lang="en-US" dirty="0" smtClean="0"/>
              <a:t> alternate with layers of ash</a:t>
            </a:r>
          </a:p>
          <a:p>
            <a:r>
              <a:rPr lang="en-US" b="1" u="sng" dirty="0" smtClean="0"/>
              <a:t>Explosive eruption</a:t>
            </a:r>
            <a:endParaRPr lang="en-US" b="1" u="sng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33798"/>
            <a:ext cx="2695575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http://www.visitmtsthelens.com/tests/splashflash/0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512196"/>
            <a:ext cx="5867400" cy="2605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19600" y="6172200"/>
            <a:ext cx="3036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Mount </a:t>
            </a:r>
            <a:r>
              <a:rPr lang="en-US" dirty="0" smtClean="0"/>
              <a:t>St. Helens, Washington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68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Lava Plateau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High, level area</a:t>
            </a:r>
          </a:p>
          <a:p>
            <a:pPr lvl="1"/>
            <a:r>
              <a:rPr lang="en-US" b="1" u="sng" dirty="0" smtClean="0"/>
              <a:t>Lava</a:t>
            </a:r>
            <a:r>
              <a:rPr lang="en-US" dirty="0" smtClean="0"/>
              <a:t> flows out from long cracks</a:t>
            </a:r>
          </a:p>
          <a:p>
            <a:r>
              <a:rPr lang="en-US" b="1" u="sng" dirty="0" smtClean="0"/>
              <a:t>Quiet eruption</a:t>
            </a:r>
            <a:endParaRPr lang="en-US" b="1" u="sng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02" y="3748086"/>
            <a:ext cx="3369323" cy="265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http://www.cuca.k12.ca.us/rcms/smith/volcano/media/lavapla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748087"/>
            <a:ext cx="463296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29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Caldera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smtClean="0"/>
              <a:t>A huge hole left by a collapsing volcanic mountain after an enormous eruption.</a:t>
            </a:r>
          </a:p>
          <a:p>
            <a:pPr lvl="1"/>
            <a:r>
              <a:rPr lang="en-US" dirty="0" smtClean="0"/>
              <a:t>The main vent and magma chamber empty leaving a hollow space.</a:t>
            </a:r>
          </a:p>
          <a:p>
            <a:r>
              <a:rPr lang="en-US" b="1" u="sng" dirty="0" smtClean="0"/>
              <a:t>Explosive eruption</a:t>
            </a:r>
            <a:endParaRPr lang="en-US" b="1" u="sng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729" y="3962400"/>
            <a:ext cx="3546953" cy="2687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http://ut-images.s3.amazonaws.com/wp-content/uploads/2009/05/crater_lake_oregon-580x3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733800"/>
            <a:ext cx="3976504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63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What is a Volcano?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volcano is a </a:t>
            </a:r>
            <a:r>
              <a:rPr lang="en-US" b="1" u="sng" dirty="0" smtClean="0"/>
              <a:t>weak spot </a:t>
            </a:r>
            <a:r>
              <a:rPr lang="en-US" dirty="0" smtClean="0"/>
              <a:t>in the </a:t>
            </a:r>
            <a:r>
              <a:rPr lang="en-US" b="1" u="sng" dirty="0" smtClean="0"/>
              <a:t>crust</a:t>
            </a:r>
            <a:r>
              <a:rPr lang="en-US" dirty="0" smtClean="0"/>
              <a:t> where </a:t>
            </a:r>
            <a:r>
              <a:rPr lang="en-US" b="1" u="sng" dirty="0" smtClean="0"/>
              <a:t>molten</a:t>
            </a:r>
            <a:r>
              <a:rPr lang="en-US" dirty="0" smtClean="0"/>
              <a:t> material, </a:t>
            </a:r>
            <a:r>
              <a:rPr lang="en-US" b="1" u="sng" dirty="0" smtClean="0"/>
              <a:t>magma</a:t>
            </a:r>
            <a:r>
              <a:rPr lang="en-US" dirty="0" smtClean="0"/>
              <a:t>, from the </a:t>
            </a:r>
            <a:r>
              <a:rPr lang="en-US" b="1" u="sng" dirty="0" smtClean="0"/>
              <a:t>mantle</a:t>
            </a:r>
            <a:r>
              <a:rPr lang="en-US" dirty="0" smtClean="0"/>
              <a:t> comes to Earth’s surface.</a:t>
            </a:r>
          </a:p>
          <a:p>
            <a:pPr lvl="1"/>
            <a:r>
              <a:rPr lang="en-US" b="1" u="sng" dirty="0" smtClean="0"/>
              <a:t>Magma</a:t>
            </a:r>
            <a:r>
              <a:rPr lang="en-US" dirty="0" smtClean="0"/>
              <a:t> – a molten mixture of rock-forming substances, gases and water.</a:t>
            </a:r>
          </a:p>
          <a:p>
            <a:pPr lvl="2"/>
            <a:r>
              <a:rPr lang="en-US" dirty="0" smtClean="0"/>
              <a:t>When magma reaches the surface of Earth it is called </a:t>
            </a:r>
            <a:r>
              <a:rPr lang="en-US" b="1" u="sng" dirty="0" smtClean="0"/>
              <a:t>lava</a:t>
            </a:r>
            <a:r>
              <a:rPr lang="en-US" dirty="0" smtClean="0"/>
              <a:t>.</a:t>
            </a:r>
          </a:p>
          <a:p>
            <a:pPr lvl="3"/>
            <a:r>
              <a:rPr lang="en-US" dirty="0" smtClean="0"/>
              <a:t>When lava </a:t>
            </a:r>
            <a:r>
              <a:rPr lang="en-US" b="1" u="sng" dirty="0" smtClean="0"/>
              <a:t>cools</a:t>
            </a:r>
            <a:r>
              <a:rPr lang="en-US" dirty="0" smtClean="0"/>
              <a:t> it creates </a:t>
            </a:r>
            <a:r>
              <a:rPr lang="en-US" b="1" u="sng" dirty="0" smtClean="0"/>
              <a:t>new solid rock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9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Yellow Stone National Park - Caldera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Area of outstanding natural beauty: The Yellowstone caldera (circled in red) in Wyoming is the world's largest super-volca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71600"/>
            <a:ext cx="8610600" cy="52695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Yellow Stone National Park - Caldera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Super Volcano</a:t>
            </a:r>
          </a:p>
          <a:p>
            <a:r>
              <a:rPr lang="en-US" dirty="0" smtClean="0"/>
              <a:t>Floor is rising at a record rate or 3 inches/yr since 2004</a:t>
            </a:r>
          </a:p>
          <a:p>
            <a:r>
              <a:rPr lang="en-US" dirty="0" smtClean="0"/>
              <a:t>1000 times more powerful than Mount St. Helens eruption in 1980</a:t>
            </a:r>
          </a:p>
          <a:p>
            <a:r>
              <a:rPr lang="en-US" dirty="0" smtClean="0"/>
              <a:t>Ash would be 10 ft. deep and cover an area over 1000 miles away.</a:t>
            </a:r>
          </a:p>
          <a:p>
            <a:r>
              <a:rPr lang="en-US" dirty="0" smtClean="0"/>
              <a:t>2/3</a:t>
            </a:r>
            <a:r>
              <a:rPr lang="en-US" baseline="30000" dirty="0" smtClean="0"/>
              <a:t>rd</a:t>
            </a:r>
            <a:r>
              <a:rPr lang="en-US" dirty="0" smtClean="0"/>
              <a:t> of the US would be uninhabitable due to toxic air.</a:t>
            </a:r>
          </a:p>
          <a:p>
            <a:r>
              <a:rPr lang="en-US" dirty="0" smtClean="0"/>
              <a:t>Dwarf the effect of Iceland’s </a:t>
            </a:r>
            <a:r>
              <a:rPr lang="en-US" dirty="0" err="1" smtClean="0"/>
              <a:t>Eyjafjallajökull</a:t>
            </a:r>
            <a:r>
              <a:rPr lang="en-US" dirty="0" smtClean="0"/>
              <a:t> volcano (2010)</a:t>
            </a:r>
          </a:p>
          <a:p>
            <a:r>
              <a:rPr lang="en-US" dirty="0" smtClean="0"/>
              <a:t>The mystery is when it will this erupt?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Volcanic Neck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magma cools in a </a:t>
            </a:r>
            <a:r>
              <a:rPr lang="en-US" b="1" u="sng" dirty="0" smtClean="0"/>
              <a:t>pipe and hardens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Softer rock around the pipe wears ways, exposing the hardened </a:t>
            </a:r>
            <a:r>
              <a:rPr lang="en-US" b="1" u="sng" dirty="0" smtClean="0"/>
              <a:t>magma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170" name="Picture 2" descr="http://t3.gstatic.com/images?q=tbn:ANd9GcRCM2AbUfei9-VLVNdcxB1rSSQ_FVe3tNzE5rhuALOXVfQQRpGCw9KE4q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428999"/>
            <a:ext cx="4572000" cy="305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41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Volcanic Dike &amp; Sill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Dike</a:t>
            </a:r>
          </a:p>
          <a:p>
            <a:pPr lvl="1"/>
            <a:r>
              <a:rPr lang="en-US" dirty="0" smtClean="0"/>
              <a:t>When </a:t>
            </a:r>
            <a:r>
              <a:rPr lang="en-US" b="1" u="sng" dirty="0" smtClean="0"/>
              <a:t>magma</a:t>
            </a:r>
            <a:r>
              <a:rPr lang="en-US" dirty="0" smtClean="0"/>
              <a:t> forces itself </a:t>
            </a:r>
            <a:r>
              <a:rPr lang="en-US" b="1" u="sng" dirty="0" smtClean="0"/>
              <a:t>across</a:t>
            </a:r>
            <a:r>
              <a:rPr lang="en-US" dirty="0" smtClean="0"/>
              <a:t> rock layers and hardens.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Sill</a:t>
            </a:r>
          </a:p>
          <a:p>
            <a:pPr lvl="1"/>
            <a:r>
              <a:rPr lang="en-US" dirty="0" smtClean="0"/>
              <a:t>When </a:t>
            </a:r>
            <a:r>
              <a:rPr lang="en-US" b="1" u="sng" dirty="0" smtClean="0"/>
              <a:t>magma</a:t>
            </a:r>
            <a:r>
              <a:rPr lang="en-US" dirty="0" smtClean="0"/>
              <a:t> squeezes </a:t>
            </a:r>
            <a:r>
              <a:rPr lang="en-US" b="1" u="sng" dirty="0" smtClean="0"/>
              <a:t>between</a:t>
            </a:r>
            <a:r>
              <a:rPr lang="en-US" dirty="0" smtClean="0"/>
              <a:t> layers of rock.</a:t>
            </a:r>
            <a:endParaRPr lang="en-US" dirty="0"/>
          </a:p>
        </p:txBody>
      </p:sp>
      <p:pic>
        <p:nvPicPr>
          <p:cNvPr id="8194" name="Picture 2" descr="http://www.airphotona.com/stockimg/images/000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57600"/>
            <a:ext cx="3790950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data:image/jpeg;base64,/9j/4AAQSkZJRgABAQAAAQABAAD/2wCEAAkGBhMQEBUUExQWFBUWFxcYFRgWGBYYFRgUGBUXFBUXGBceGyYfFxokGRUWHy8gJCcpLC0sFx4xNTAqNSYrLCkBCQoKDgwOGg8PGiwlHyQsLCwsLCwsLCwsKSwpKSwsLCwpLCwsLCwsLCwsLCwsLCwsLCwsKSwpKSwsLCwsKSwsLP/AABEIAI8AwAMBIgACEQEDEQH/xAAcAAABBQEBAQAAAAAAAAAAAAAFAgMEBgcBAAj/xAA+EAABAgMFBQYEBQMDBQEAAAABAhEAAyEEEjFBUQUiYXGRBhMUUoGhFTLR8EJTkrHBB3LhIzNiJIKDovEW/8QAGAEAAwEBAAAAAAAAAAAAAAAAAQIDAAT/xAAkEQACAgAHAQACAwAAAAAAAAAAAQIRAxITFCExUUEEYTJxsf/aAAwDAQACEQMRAD8A3GGZ9sRL+ZQTzMOmM02tbFGYVHEl/wCW5Vi+Dhajoji4mmrNA+MSfzE9Y98Yk/mJ6xmHiVRzxSuMdeyXpzbp+GofGJP5iesd+LSvzE9Yy3xKoULYqNsl6HdPw1H4nK86ese+JyvOmM2lWs6mJSLYYR/ifsZfk38L/wDE5XnT1j3xOV509YoZnHjCFLVA2q9DuP0X74pK86ese+LSfzE9Yz0rPGG1rVk8HaL0G4fhovxeT+YnrHfi0n8xPWMyNoVxj3fq1MHaL0G5fhpvxaT+YnrHvi0n8xPWMyE9cdE1UbZr025fhpnxaT+YnrHfikrzp6xmYmKhxM6YdfeNtF6Hcvw0f4rK86esd+KSvOnrGc3law7KJ1aBtV6HcPw0JO0ZZwWI6q3yxisdYoip93A+8MTLWs5wu1v6HcGiybUhfyqB5Q7FC2VNWFgijEffLGL6I58XD03RbDnnRwxntus7qjQzFLtkhzQiK/jOmyeOrSA/hAY4bBBEWU6jrCxZFaA8jHdnOTJ+gV8PhCrAdIMCQoZNCgg6RtQGmgH4QjKFJQRBruXyjirLm0bVNp+A1Mw6Q6kjNxErw0KTZYGZBysi3U/YhtUqCYscK8JC6iGyNgUyIT4WDngY94HQQdVG0mBBZjC0WeDAsXCHPDtlA1TLDBCbPweOKkHSDAl846ZQ094GoNpgMWRRh6XYDwgwmUnSFd2IDxWFYQMRs4aiHhYkjOJ6ZTx7uRwhHiMfIhqxy0g0i2RXrNKS+UWGOXGdsvhqjhit2iRWLKYqtt20ADdSCvJJUzvxz5OHjYV3wDEr6dFk4QpNl4RCs/alDELlrdPzXUux/tdx7wZsVrROTeQpxmHqOacj9IvJyj2TVPojizn2hfheMTFrCQ5IHOkBtp9rZMkG6b62oA+OTnIQkXKTpDOl2TfBHWOeCMVeybftEyYuYJgCQBS5el18oxyNXhZ7bTgcEcQQaMGyLs+cV053XAmeJZPBq0j3gzAY9u0ihl7z4hW42qVM/tEw9qkhIUlHeAA3i5YGuDIL4EQrjiL4G4sm+EU+EKl2fUE8sYrVr/qGoApTKSlYYALv6E4UbAe8J2N24WEqM66sJx+VBYksEj8TZ00hnhYlW0BTi3SZbRZ0+U/zCe704RTNr/1JN5IlKlyw+Ch3hU9BhQezYktWJlj/AKhpSk9+LyroIuJIBOuJdJ9G0ibhJK3/AKMmm6RZTKMINnJ1MViZ/VKUlV3uFqLboStAUQQ6aKIYEfsMcIou1+3Frt67veSZaMpIJuUrvkgd7TWnCArDRrRXLulRmIujFV5JSM6qwHqYhjbtkvXfFSHBqO8TjTPDPWMVm9nbUolRSZl9RO6QQSafKKOQcGyhCdhLDuE5ggECuBBoKw9x9Dlfhs+0O1Nikf7lqlA+UOpX6UgluMCLZ/U7Z8sOmauadES1fuq6IzXaVhmzAi+bwlpuIujBAUVYg6qeusRpWwlFVWQlgXU9TpTOGWX0DTNUsf8AUKzLu3kzJYUcVBJABIAJYu1as7dItkkBYdCgsapIUnqHHXWMXtuzEiTelLLOkGWLy03mIvAlmq1HeucR7J4qQ6pKpkstiglJbN014YwvD6YcrN3kSyD98IOiMi7Hdt7QjctQVOrSYaLSKBjQBQ6HjGuCOfF7HgeMUa1dnV1InXHOB+U0zBxLReTFdtK6w2DJpuhcRJ9g7Ztms7uqd3ykhqqQlIyamOGpgtMtkpKaFCAx+VSbxxDhgSWc4PER+A9oUic2DDlTnFJKxFwAZttUvdv2pYDgNITeOdVHe6gRNsnZKTMQCtU5BNWUqWVHndB/eChmk/f8wokvDubXXAMq+kBXZGz+eceN8NhSjNHrN2NsaUsQs/8AkUTXU0rBMJ4xXe13buRs5kkGZOKXTLSWocFLX+FJY6nhC55vhNhyx7oD9q1SLGoDuFhLOFqmKPeaXWDFsT6ZGAGzu0MtKr6gZaSWQi+ouKGpGYpUhuEV3afaJdvnX5pBWQTdAYJQkE3AD+Fy+pxMDkXlFy+4QNM3UHzekPK2qbDFJc0aFaO0kmYWTKROWQo1dyACWxrQYYmkA521u8mJCJUtIWi+N1qn5QORxMd2GwVKVRgiYgvmQgAV5/zDU2d/1clwSJYSLppRBSpTsP8AiSaVeOZNrj9HRlXdAtPaBaiCCBvB2DAsx9K0pjDa5002e8VE3kACpreDLBro59BDcnZ91SzRQQtW8Cwf/UXozG4pq/vDkuYRZ5CcbqN7n3hUxOW6GfQxRtfBEn9IImq7xKiQxQhQObpS2lC7UhdtlCSsXTvb4Vi3+4u7jhuhPNhD1vs92cAKAKBAqwCyaB6kApZzWE2+zXklQcKSlAN4uSoCuWG60G7oFdh3szazJQlb3t5rrkYHdD5E3qBsors+0qRaVEFr9XSTvOXeuKuJ4xPsS/8ATQACxUC1TUpZSknkw6Qx2vlXbTLUMJiASRgS6namDFPKJx4l/Y8v4hi0bQNnmCYxMsoS6HS17NaWOGPSCKdnypygDOKbxUqWr597dISVCrUZmwD1gdMsnfWQFO8oJIJcs1FCjB8FV/5QxKltiwQsoINCUtSTXEXVBaXGREIh2FEdmTKUoInqUApwBvpKTdBQpWLi6oBhmKCHSghy5OoOo4eoj1lt4U4WQlaQbwpQA/M74NWnGH59RoqhvD5VcTlgcoOa+xa8JGxip2oof59o2sRjGx6LqGJz/CfXKNmEJIB0xV7RiYtEVS1EkxXB7JYggKhxJ++ENA6RwzGD5RcnY+F8fv6x5doCQ6iB6h/8wCte2y7IoNTifpALae2UyxeWr1NSToBmeUOsFsR4nhb5/aKWnB1dAPrSMM7WbW8Xbp04fKpQCan5UpCA3DdduMFdtbTmWhJSl0p0GJx+Y6UwiprQxI0+xFFGMejJt9iau+GVKQuTaVpdlFiXPMZ15+0cApHpQb0+kLIdBWVt6am7vZFXypLHHBji3vHrRtmYZompYlq7oriCGZmARwygepDKLZA4cwI9JUyScmrm9FV4VVEGkVTZNkbSWiyqdrq1FTNUrxxwZ294Y+JmWpnVQpNWIehGKQQHHtDIUe6QH8yiOSB/nqIVPmX7t5iT8x5qLk+hHtCDEva20u8WVE1EtA+Ug43kj5mcOQdW1rE21bYVdACErAYkpUQoBQADuN3A/qgIuYlQKgASpaAGb8IL5UctnCkEBMws7qQKnJLKV7Bo1Lg1sLWLbQlXHlqchyKBIUC6G13QH4vAnae1EzTKopwVO7XQkhISEsXbGHpdvZKBizu9RgCR0LvziDbSlUx2YAXiBm9B6vQ8oCXJn0W7YnaOSgAPdu7wvAioLJS4erO/MRAVtmUpM5NTVQlsHpVQx4gQBlqSm8z1Q/HAH6xJtFpF4EApv0WMajMaO4NIXIrGzuggO0wuoXdJmJASs4hSGui8+IqX9Ik7N7TBDyyFFLgy3P4CGIck5Mw1gAEALVWjAtqakhhyhBSgFTOwYoJxD1LsPtofKmhczRf9kbZvTGQABnmfo0b+I+X+za99JGdfbWPqARKaoN2dip2pVYthin2o1MPg9sniCSrKB22JtAH9NdImAx1UoKxDx0p5XZBq1RVbXMYGvPOKFMKpkwrWbyjwYAaAZZxq20OzyZiSElnBDHDrGZLspCiCWNaNUq+Wvq0Wc01wLGNMblpdgM/2ED9oyEqXusTwB94lWucEkpSHNK4hIALgHOpFYakSgOcSv6Xog2ixkDDKpz9YZTL44gE14RYZNgM3dDB8TmEktQZmO23ZUpMkzQl0hQQl/wAYreVwypwMTeIrodQ+leCGUoUYgM2WYfnCpaEpJGJICQ2FWBL6D94L2DYyJigmqFFiCKiuJbgNIj2LYC1mYUFKglKqktQEh25OYRyQVFkaaUhISzlkgHUkK6MMuUNzJSEs7hhXioggAPgaQrwi0lAWFApvKrneZidaCGtoOP0g+poPvUGFSGv6NLswJSkHHeI0B/ww6w/Ms47kqIBKllj63Q3BogAkJWQ+8GfkR9+kTFrLolvuj92uh/WvrBFTQm0JoWyBVjS8pk9GDRGnIcrb8IA/frUmJtosqgVVcMGzaoaIE9bBWqlEE8M2HMvGQWekAEjiFirvdIoOAz9Y6lRUUPoSM8AR7lukPWBJUoFsEU/uOHtCJEvfCdAW+/t4wBSVEAqIoWxxAa6en8x6ZJCt56OObEGo40Met4YCmIHXOsSJcm9LdILgnTjDACnZJIvhNHSSHfGlDzj6gEfK3ZgtNHP+P8R9UiJYo0TpimWsVi5xTbWawcHsTEGAIdSIZBh5CXi7JIdliojI9qTnUoJOanUHrUu2YDvGtEsCdASObOIyqZIqpRFSSTwck/zDQ+szBPhGHGEJxgpOlNEXuMTAkUix2zT7lXZxQhnDZw0udfQEs0sF0pHmZnJ1P8xFWu8rhrEojKJNfSti5AEtYV+EkA8K5Zk1MSuzc4S5CnP+46AKfM9eGBaIF68oDJP75mHpc5ywACQbwFaKZr3NnHrCSjYyYVsMneMogBakrSb1UhTd2/Vi4yaG9t2RK0zlTEAkmWiSyQC9y9eAGQUC/LjEE7bVLUSgBUwhitXHDdzOruDCJdpVeSVqe6SQ+WvVq60iag1yO5Loan9lZYlyw5ClFyUmhSQGLE0L0PGG9p7ICFrurwTQKSXKjVqYEZnJqQVNrExsyFYgMwKizdav/AhVqst4AqJC0qKjkBeLsNRiX/5HSGTa7FpfAGdnLTNlIdLqAaur1caFJd9IGbf2GZRxFSaPUHE+714xaNpz7ye8CT/pqa8CygFi6qmbLUk/9xgP2pWV93Pd0mh0CkkBQ6MY0JNsE0qIOztlzRdIQaUNQ15+eAiZbdmlLqICVCmHIEOKOHEFtlrvi8A4VdNNQyVg6VAVyghOYomkJvquOlJZzqBxGX9ohVN2O4KgJs3YcyZJdbXWcYlw7CmVIg7N2ep7oUkAvkcnBHMAgxatlrJkoq7J/UwqD/7RAtOylSkuijLMxLYXVABSeYAc8oKm3YHFcDey9jkLCnzbAhtK5x9HiML2SWWHIMtYF0aKqT1jdBCylYrVHTFLthrF0ik23GK4PZHEGkGHxMiNLMLBi7RIf7ykUrtHszupl5PyLcjgcxFxAhu2WFM6WUKFCKcDkXyaAnQTNlj7ziLaUsGHH2gnbLIZaihQZQJBH319YizJT10+sMFA+zWVvvSEWhVeJw5QQVLYjRjAtblcJ9KJi0JYRy/dSTmYeu0++ERZ9ScGH20Gg2Is8u8YkrP09MoVZJe6ScYQan3hXyxkxcu0XLoGDgq4gYwYnAzJMyu84I0wYCK+SVKgrJtBuFLPT754wk4hTPWME2e4MZgIPq296G7A2wSRMRMkzB+G8DV0qSGIT704QZTZQFBLslg4qKtdLHm3KBKZzTr7spJIUSPmQSR1D45vE483Q7ObEJSkpUSXO7zb6PTjE+yzVJmF6GqB+kMXyvMORgTJVW6fRsjgPX/MEpCyoKvYg5ZgP7h35GNJU7NF8USbJaPw4AlwrKuQHJzEq328CWkBqmjlvRtScjAXZ6gJjKVVLtxGIES1m+XIo3o5wjZeQXwE9kIN9KSKUI968M43cRiOy6rGtPsxtwhGBnoqVvsCgohuXLKLbHCl4aE8oko5ikixl4eFjrSLf3Y0HSPd2NBD6ommVJNlMOCz0i092NBHu7GggagchQNtdnEzt4bqxnkRofrFZn9nZkpRdNDmMPvKNl7saDpHDKGg6QdU2QxKbsVTFhEH/wDPqJw/+gARvPhUeVPQR7wqPKnoI2qHKYMdhrbD7+sRjsBROEfQXhUeVPQfSOeER5E9B9IyxaNlMHl7EVpEdewVh6R9A+FR5U9B9I94RHkT0H0jaoaPntOwVYtBCzbHU+By9o3PwiPIn9I+kd8Kjyp6CA8SwpUYdP2cssSGuGmPTk4EBfgiySSMST1Lx9F+FR5U9BHPBo8if0j6QqnQWfOidhL0gnI2Osl9RX2A9cY3jwaPIn9I+kd8KjyJ6D6RpSsydHz1bthrEy8nLh0gnZbGo5MT0JjcTZEeRP6R9I94NHkT+kfSNnMZRsHYUyZNAAOhLEgB6k8I1wQlMoDAAcqQuFbsx//Z"/>
          <p:cNvSpPr>
            <a:spLocks noChangeAspect="1" noChangeArrowheads="1"/>
          </p:cNvSpPr>
          <p:nvPr/>
        </p:nvSpPr>
        <p:spPr bwMode="auto">
          <a:xfrm>
            <a:off x="0" y="-647700"/>
            <a:ext cx="182880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data:image/jpeg;base64,/9j/4AAQSkZJRgABAQAAAQABAAD/2wCEAAkGBhMQEBUUExQWFBUWFxcYFRgWGBYYFRgUGBUXFBUXGBceGyYfFxokGRUWHy8gJCcpLC0sFx4xNTAqNSYrLCkBCQoKDgwOGg8PGiwlHyQsLCwsLCwsLCwsKSwpKSwsLCwpLCwsLCwsLCwsLCwsLCwsLCwsKSwpKSwsLCwsKSwsLP/AABEIAI8AwAMBIgACEQEDEQH/xAAcAAABBQEBAQAAAAAAAAAAAAAFAgMEBgcBAAj/xAA+EAABAgMFBQYEBQMDBQEAAAABAhEAAyEEEjFBUQUiYXGRBhMUUoGhFTLR8EJTkrHBB3LhIzNiJIKDovEW/8QAGAEAAwEBAAAAAAAAAAAAAAAAAQIDAAT/xAAkEQACAgAHAQACAwAAAAAAAAAAAQIRAxITFCExUUEEYTJxsf/aAAwDAQACEQMRAD8A3GGZ9sRL+ZQTzMOmM02tbFGYVHEl/wCW5Vi+Dhajoji4mmrNA+MSfzE9Y98Yk/mJ6xmHiVRzxSuMdeyXpzbp+GofGJP5iesd+LSvzE9Yy3xKoULYqNsl6HdPw1H4nK86ese+JyvOmM2lWs6mJSLYYR/ifsZfk38L/wDE5XnT1j3xOV509YoZnHjCFLVA2q9DuP0X74pK86ese+LSfzE9Yz0rPGG1rVk8HaL0G4fhovxeT+YnrHfi0n8xPWMyNoVxj3fq1MHaL0G5fhpvxaT+YnrHvi0n8xPWMyE9cdE1UbZr025fhpnxaT+YnrHfikrzp6xmYmKhxM6YdfeNtF6Hcvw0f4rK86esd+KSvOnrGc3law7KJ1aBtV6HcPw0JO0ZZwWI6q3yxisdYoip93A+8MTLWs5wu1v6HcGiybUhfyqB5Q7FC2VNWFgijEffLGL6I58XD03RbDnnRwxntus7qjQzFLtkhzQiK/jOmyeOrSA/hAY4bBBEWU6jrCxZFaA8jHdnOTJ+gV8PhCrAdIMCQoZNCgg6RtQGmgH4QjKFJQRBruXyjirLm0bVNp+A1Mw6Q6kjNxErw0KTZYGZBysi3U/YhtUqCYscK8JC6iGyNgUyIT4WDngY94HQQdVG0mBBZjC0WeDAsXCHPDtlA1TLDBCbPweOKkHSDAl846ZQ094GoNpgMWRRh6XYDwgwmUnSFd2IDxWFYQMRs4aiHhYkjOJ6ZTx7uRwhHiMfIhqxy0g0i2RXrNKS+UWGOXGdsvhqjhit2iRWLKYqtt20ADdSCvJJUzvxz5OHjYV3wDEr6dFk4QpNl4RCs/alDELlrdPzXUux/tdx7wZsVrROTeQpxmHqOacj9IvJyj2TVPojizn2hfheMTFrCQ5IHOkBtp9rZMkG6b62oA+OTnIQkXKTpDOl2TfBHWOeCMVeybftEyYuYJgCQBS5el18oxyNXhZ7bTgcEcQQaMGyLs+cV053XAmeJZPBq0j3gzAY9u0ihl7z4hW42qVM/tEw9qkhIUlHeAA3i5YGuDIL4EQrjiL4G4sm+EU+EKl2fUE8sYrVr/qGoApTKSlYYALv6E4UbAe8J2N24WEqM66sJx+VBYksEj8TZ00hnhYlW0BTi3SZbRZ0+U/zCe704RTNr/1JN5IlKlyw+Ch3hU9BhQezYktWJlj/AKhpSk9+LyroIuJIBOuJdJ9G0ibhJK3/AKMmm6RZTKMINnJ1MViZ/VKUlV3uFqLboStAUQQ6aKIYEfsMcIou1+3Frt67veSZaMpIJuUrvkgd7TWnCArDRrRXLulRmIujFV5JSM6qwHqYhjbtkvXfFSHBqO8TjTPDPWMVm9nbUolRSZl9RO6QQSafKKOQcGyhCdhLDuE5ggECuBBoKw9x9Dlfhs+0O1Nikf7lqlA+UOpX6UgluMCLZ/U7Z8sOmauadES1fuq6IzXaVhmzAi+bwlpuIujBAUVYg6qeusRpWwlFVWQlgXU9TpTOGWX0DTNUsf8AUKzLu3kzJYUcVBJABIAJYu1as7dItkkBYdCgsapIUnqHHXWMXtuzEiTelLLOkGWLy03mIvAlmq1HeucR7J4qQ6pKpkstiglJbN014YwvD6YcrN3kSyD98IOiMi7Hdt7QjctQVOrSYaLSKBjQBQ6HjGuCOfF7HgeMUa1dnV1InXHOB+U0zBxLReTFdtK6w2DJpuhcRJ9g7Ztms7uqd3ykhqqQlIyamOGpgtMtkpKaFCAx+VSbxxDhgSWc4PER+A9oUic2DDlTnFJKxFwAZttUvdv2pYDgNITeOdVHe6gRNsnZKTMQCtU5BNWUqWVHndB/eChmk/f8wokvDubXXAMq+kBXZGz+eceN8NhSjNHrN2NsaUsQs/8AkUTXU0rBMJ4xXe13buRs5kkGZOKXTLSWocFLX+FJY6nhC55vhNhyx7oD9q1SLGoDuFhLOFqmKPeaXWDFsT6ZGAGzu0MtKr6gZaSWQi+ouKGpGYpUhuEV3afaJdvnX5pBWQTdAYJQkE3AD+Fy+pxMDkXlFy+4QNM3UHzekPK2qbDFJc0aFaO0kmYWTKROWQo1dyACWxrQYYmkA521u8mJCJUtIWi+N1qn5QORxMd2GwVKVRgiYgvmQgAV5/zDU2d/1clwSJYSLppRBSpTsP8AiSaVeOZNrj9HRlXdAtPaBaiCCBvB2DAsx9K0pjDa5002e8VE3kACpreDLBro59BDcnZ91SzRQQtW8Cwf/UXozG4pq/vDkuYRZ5CcbqN7n3hUxOW6GfQxRtfBEn9IImq7xKiQxQhQObpS2lC7UhdtlCSsXTvb4Vi3+4u7jhuhPNhD1vs92cAKAKBAqwCyaB6kApZzWE2+zXklQcKSlAN4uSoCuWG60G7oFdh3szazJQlb3t5rrkYHdD5E3qBsors+0qRaVEFr9XSTvOXeuKuJ4xPsS/8ATQACxUC1TUpZSknkw6Qx2vlXbTLUMJiASRgS6namDFPKJx4l/Y8v4hi0bQNnmCYxMsoS6HS17NaWOGPSCKdnypygDOKbxUqWr597dISVCrUZmwD1gdMsnfWQFO8oJIJcs1FCjB8FV/5QxKltiwQsoINCUtSTXEXVBaXGREIh2FEdmTKUoInqUApwBvpKTdBQpWLi6oBhmKCHSghy5OoOo4eoj1lt4U4WQlaQbwpQA/M74NWnGH59RoqhvD5VcTlgcoOa+xa8JGxip2oof59o2sRjGx6LqGJz/CfXKNmEJIB0xV7RiYtEVS1EkxXB7JYggKhxJ++ENA6RwzGD5RcnY+F8fv6x5doCQ6iB6h/8wCte2y7IoNTifpALae2UyxeWr1NSToBmeUOsFsR4nhb5/aKWnB1dAPrSMM7WbW8Xbp04fKpQCan5UpCA3DdduMFdtbTmWhJSl0p0GJx+Y6UwiprQxI0+xFFGMejJt9iau+GVKQuTaVpdlFiXPMZ15+0cApHpQb0+kLIdBWVt6am7vZFXypLHHBji3vHrRtmYZompYlq7oriCGZmARwygepDKLZA4cwI9JUyScmrm9FV4VVEGkVTZNkbSWiyqdrq1FTNUrxxwZ294Y+JmWpnVQpNWIehGKQQHHtDIUe6QH8yiOSB/nqIVPmX7t5iT8x5qLk+hHtCDEva20u8WVE1EtA+Ug43kj5mcOQdW1rE21bYVdACErAYkpUQoBQADuN3A/qgIuYlQKgASpaAGb8IL5UctnCkEBMws7qQKnJLKV7Bo1Lg1sLWLbQlXHlqchyKBIUC6G13QH4vAnae1EzTKopwVO7XQkhISEsXbGHpdvZKBizu9RgCR0LvziDbSlUx2YAXiBm9B6vQ8oCXJn0W7YnaOSgAPdu7wvAioLJS4erO/MRAVtmUpM5NTVQlsHpVQx4gQBlqSm8z1Q/HAH6xJtFpF4EApv0WMajMaO4NIXIrGzuggO0wuoXdJmJASs4hSGui8+IqX9Ik7N7TBDyyFFLgy3P4CGIck5Mw1gAEALVWjAtqakhhyhBSgFTOwYoJxD1LsPtofKmhczRf9kbZvTGQABnmfo0b+I+X+za99JGdfbWPqARKaoN2dip2pVYthin2o1MPg9sniCSrKB22JtAH9NdImAx1UoKxDx0p5XZBq1RVbXMYGvPOKFMKpkwrWbyjwYAaAZZxq20OzyZiSElnBDHDrGZLspCiCWNaNUq+Wvq0Wc01wLGNMblpdgM/2ED9oyEqXusTwB94lWucEkpSHNK4hIALgHOpFYakSgOcSv6Xog2ixkDDKpz9YZTL44gE14RYZNgM3dDB8TmEktQZmO23ZUpMkzQl0hQQl/wAYreVwypwMTeIrodQ+leCGUoUYgM2WYfnCpaEpJGJICQ2FWBL6D94L2DYyJigmqFFiCKiuJbgNIj2LYC1mYUFKglKqktQEh25OYRyQVFkaaUhISzlkgHUkK6MMuUNzJSEs7hhXioggAPgaQrwi0lAWFApvKrneZidaCGtoOP0g+poPvUGFSGv6NLswJSkHHeI0B/ww6w/Ms47kqIBKllj63Q3BogAkJWQ+8GfkR9+kTFrLolvuj92uh/WvrBFTQm0JoWyBVjS8pk9GDRGnIcrb8IA/frUmJtosqgVVcMGzaoaIE9bBWqlEE8M2HMvGQWekAEjiFirvdIoOAz9Y6lRUUPoSM8AR7lukPWBJUoFsEU/uOHtCJEvfCdAW+/t4wBSVEAqIoWxxAa6en8x6ZJCt56OObEGo40Met4YCmIHXOsSJcm9LdILgnTjDACnZJIvhNHSSHfGlDzj6gEfK3ZgtNHP+P8R9UiJYo0TpimWsVi5xTbWawcHsTEGAIdSIZBh5CXi7JIdliojI9qTnUoJOanUHrUu2YDvGtEsCdASObOIyqZIqpRFSSTwck/zDQ+szBPhGHGEJxgpOlNEXuMTAkUix2zT7lXZxQhnDZw0udfQEs0sF0pHmZnJ1P8xFWu8rhrEojKJNfSti5AEtYV+EkA8K5Zk1MSuzc4S5CnP+46AKfM9eGBaIF68oDJP75mHpc5ywACQbwFaKZr3NnHrCSjYyYVsMneMogBakrSb1UhTd2/Vi4yaG9t2RK0zlTEAkmWiSyQC9y9eAGQUC/LjEE7bVLUSgBUwhitXHDdzOruDCJdpVeSVqe6SQ+WvVq60iag1yO5Loan9lZYlyw5ClFyUmhSQGLE0L0PGG9p7ICFrurwTQKSXKjVqYEZnJqQVNrExsyFYgMwKizdav/AhVqst4AqJC0qKjkBeLsNRiX/5HSGTa7FpfAGdnLTNlIdLqAaur1caFJd9IGbf2GZRxFSaPUHE+714xaNpz7ye8CT/pqa8CygFi6qmbLUk/9xgP2pWV93Pd0mh0CkkBQ6MY0JNsE0qIOztlzRdIQaUNQ15+eAiZbdmlLqICVCmHIEOKOHEFtlrvi8A4VdNNQyVg6VAVyghOYomkJvquOlJZzqBxGX9ohVN2O4KgJs3YcyZJdbXWcYlw7CmVIg7N2ep7oUkAvkcnBHMAgxatlrJkoq7J/UwqD/7RAtOylSkuijLMxLYXVABSeYAc8oKm3YHFcDey9jkLCnzbAhtK5x9HiML2SWWHIMtYF0aKqT1jdBCylYrVHTFLthrF0ik23GK4PZHEGkGHxMiNLMLBi7RIf7ykUrtHszupl5PyLcjgcxFxAhu2WFM6WUKFCKcDkXyaAnQTNlj7ziLaUsGHH2gnbLIZaihQZQJBH319YizJT10+sMFA+zWVvvSEWhVeJw5QQVLYjRjAtblcJ9KJi0JYRy/dSTmYeu0++ERZ9ScGH20Gg2Is8u8YkrP09MoVZJe6ScYQan3hXyxkxcu0XLoGDgq4gYwYnAzJMyu84I0wYCK+SVKgrJtBuFLPT754wk4hTPWME2e4MZgIPq296G7A2wSRMRMkzB+G8DV0qSGIT704QZTZQFBLslg4qKtdLHm3KBKZzTr7spJIUSPmQSR1D45vE483Q7ObEJSkpUSXO7zb6PTjE+yzVJmF6GqB+kMXyvMORgTJVW6fRsjgPX/MEpCyoKvYg5ZgP7h35GNJU7NF8USbJaPw4AlwrKuQHJzEq328CWkBqmjlvRtScjAXZ6gJjKVVLtxGIES1m+XIo3o5wjZeQXwE9kIN9KSKUI968M43cRiOy6rGtPsxtwhGBnoqVvsCgohuXLKLbHCl4aE8oko5ikixl4eFjrSLf3Y0HSPd2NBD6ommVJNlMOCz0i092NBHu7GggagchQNtdnEzt4bqxnkRofrFZn9nZkpRdNDmMPvKNl7saDpHDKGg6QdU2QxKbsVTFhEH/wDPqJw/+gARvPhUeVPQR7wqPKnoI2qHKYMdhrbD7+sRjsBROEfQXhUeVPQfSOeER5E9B9IyxaNlMHl7EVpEdewVh6R9A+FR5U9B9I94RHkT0H0jaoaPntOwVYtBCzbHU+By9o3PwiPIn9I+kd8Kjyp6CA8SwpUYdP2cssSGuGmPTk4EBfgiySSMST1Lx9F+FR5U9BHPBo8if0j6QqnQWfOidhL0gnI2Osl9RX2A9cY3jwaPIn9I+kd8KjyJ6D6RpSsydHz1bthrEy8nLh0gnZbGo5MT0JjcTZEeRP6R9I94NHkT+kfSNnMZRsHYUyZNAAOhLEgB6k8I1wQlMoDAAcqQuFbsx//Z"/>
          <p:cNvSpPr>
            <a:spLocks noChangeAspect="1" noChangeArrowheads="1"/>
          </p:cNvSpPr>
          <p:nvPr/>
        </p:nvSpPr>
        <p:spPr bwMode="auto">
          <a:xfrm>
            <a:off x="152400" y="-495300"/>
            <a:ext cx="182880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00" name="Picture 8" descr="http://www.antarcticconnection.com/images/science/sill_in_mt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505200"/>
            <a:ext cx="3678031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30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Batholiths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Large rock masses formed when a body of</a:t>
            </a:r>
            <a:r>
              <a:rPr lang="en-US" b="1" u="sng" dirty="0" smtClean="0"/>
              <a:t> magma</a:t>
            </a:r>
            <a:r>
              <a:rPr lang="en-US" dirty="0" smtClean="0"/>
              <a:t> cools inside the Earth’s crust.</a:t>
            </a:r>
          </a:p>
          <a:p>
            <a:pPr lvl="1"/>
            <a:r>
              <a:rPr lang="en-US" dirty="0" smtClean="0"/>
              <a:t>When the crust wears away, the hardened magma is exposed.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://www.passcal.nmt.edu/sites/default/files/webfm/passcal/batholiths/batholit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66800"/>
            <a:ext cx="4286250" cy="527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94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Dome Mountain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</a:t>
            </a:r>
            <a:r>
              <a:rPr lang="en-US" b="1" u="sng" dirty="0" smtClean="0"/>
              <a:t>magma</a:t>
            </a:r>
            <a:r>
              <a:rPr lang="en-US" dirty="0" smtClean="0"/>
              <a:t> is trapped in horizontal layers</a:t>
            </a:r>
            <a:r>
              <a:rPr lang="en-US" b="1" u="sng" dirty="0" smtClean="0"/>
              <a:t> </a:t>
            </a:r>
            <a:r>
              <a:rPr lang="en-US" dirty="0" smtClean="0"/>
              <a:t>of rock.</a:t>
            </a:r>
          </a:p>
          <a:p>
            <a:pPr lvl="1"/>
            <a:r>
              <a:rPr lang="en-US" dirty="0" smtClean="0"/>
              <a:t>Black Hills in South Dakota, Mt. Rushmore</a:t>
            </a:r>
            <a:endParaRPr lang="en-US" dirty="0"/>
          </a:p>
        </p:txBody>
      </p:sp>
      <p:pic>
        <p:nvPicPr>
          <p:cNvPr id="10242" name="Picture 2" descr="http://www.blackhillsbadlands.com/bhmedia/var/resizes/Images/Mount-Rushmore/MtRushmore00014.JPG?m=130886783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199" y="3276600"/>
            <a:ext cx="4951211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79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45" y="3657789"/>
            <a:ext cx="2282388" cy="1426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Location of Volcanoes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371600"/>
            <a:ext cx="43434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Volcanoes can be found at three locations:</a:t>
            </a:r>
          </a:p>
          <a:p>
            <a:pPr marL="0" indent="0">
              <a:buNone/>
            </a:pPr>
            <a:endParaRPr lang="en-US" sz="14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b="1" u="sng" dirty="0" smtClean="0"/>
              <a:t>Divergent Boundaries</a:t>
            </a:r>
          </a:p>
          <a:p>
            <a:pPr marL="1371600" lvl="2" indent="-514350"/>
            <a:r>
              <a:rPr lang="en-US" dirty="0" smtClean="0"/>
              <a:t>Mid-Ocean Ridge</a:t>
            </a:r>
          </a:p>
          <a:p>
            <a:pPr marL="857250" lvl="2" indent="0">
              <a:buNone/>
            </a:pPr>
            <a:endParaRPr lang="en-US" sz="1300" dirty="0" smtClean="0"/>
          </a:p>
          <a:p>
            <a:pPr marL="971550" lvl="1" indent="-514350">
              <a:buAutoNum type="arabicPeriod" startAt="2"/>
            </a:pPr>
            <a:r>
              <a:rPr lang="en-US" b="1" u="sng" dirty="0" smtClean="0"/>
              <a:t>Convergent </a:t>
            </a:r>
            <a:r>
              <a:rPr lang="en-US" b="1" u="sng" dirty="0"/>
              <a:t>Boundaries</a:t>
            </a:r>
            <a:r>
              <a:rPr lang="en-US" dirty="0"/>
              <a:t> </a:t>
            </a:r>
          </a:p>
          <a:p>
            <a:pPr marL="1371600" lvl="2" indent="-514350"/>
            <a:r>
              <a:rPr lang="en-US" dirty="0"/>
              <a:t>Subduction </a:t>
            </a:r>
            <a:r>
              <a:rPr lang="en-US" dirty="0" smtClean="0"/>
              <a:t>zones</a:t>
            </a:r>
          </a:p>
          <a:p>
            <a:pPr marL="857250" lvl="2" indent="0">
              <a:buNone/>
            </a:pPr>
            <a:endParaRPr lang="en-US" sz="1300" dirty="0" smtClean="0"/>
          </a:p>
          <a:p>
            <a:pPr marL="914400" lvl="2" indent="-514350">
              <a:buAutoNum type="arabicPeriod" startAt="3"/>
            </a:pPr>
            <a:r>
              <a:rPr lang="en-US" sz="2800" b="1" u="sng" dirty="0"/>
              <a:t>Hot spots</a:t>
            </a:r>
          </a:p>
          <a:p>
            <a:pPr marL="914400" lvl="2" indent="-514350"/>
            <a:r>
              <a:rPr lang="en-US" b="1" u="sng" dirty="0"/>
              <a:t>Stationary </a:t>
            </a:r>
            <a:r>
              <a:rPr lang="en-US" dirty="0"/>
              <a:t>openings in the mantle where magma melts through the crust.</a:t>
            </a:r>
          </a:p>
          <a:p>
            <a:pPr marL="914400" lvl="2" indent="-514350"/>
            <a:r>
              <a:rPr lang="en-US" dirty="0" smtClean="0"/>
              <a:t>As the </a:t>
            </a:r>
            <a:r>
              <a:rPr lang="en-US" b="1" u="sng" dirty="0"/>
              <a:t>plate </a:t>
            </a:r>
            <a:r>
              <a:rPr lang="en-US" b="1" u="sng" dirty="0" smtClean="0"/>
              <a:t>moves</a:t>
            </a:r>
            <a:r>
              <a:rPr lang="en-US" dirty="0" smtClean="0"/>
              <a:t> off the hot spot a new island forms, </a:t>
            </a:r>
            <a:r>
              <a:rPr lang="en-US" b="1" u="sng" dirty="0"/>
              <a:t>island chain</a:t>
            </a:r>
            <a:r>
              <a:rPr lang="en-US" dirty="0"/>
              <a:t>.</a:t>
            </a:r>
          </a:p>
          <a:p>
            <a:pPr marL="571500" indent="-514350"/>
            <a:endParaRPr lang="en-US" dirty="0"/>
          </a:p>
          <a:p>
            <a:pPr marL="571500" indent="-514350"/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896" y="1905000"/>
            <a:ext cx="2988426" cy="1135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http://thewatchers.adorraeli.com/wp-content/uploads/2012/10/HotSpot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608" y="5257800"/>
            <a:ext cx="3259874" cy="133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389" y="3664608"/>
            <a:ext cx="2184422" cy="1096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089389" y="3213173"/>
            <a:ext cx="2064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Oceanic vs. Oceanic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62109" y="3213173"/>
            <a:ext cx="2418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Oceanic vs. Continental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17324" y="4761568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 Subduction Zone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5036248" y="4487288"/>
            <a:ext cx="533400" cy="30124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7267339" y="4526924"/>
            <a:ext cx="533400" cy="26161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26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yui_3_5_1_5_1362327497563_627" descr="http://www.ops.org/ELEMENTARY/JEFFERSON/Portals/0/Volcano.jpg"/>
          <p:cNvPicPr/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1524000" y="1828800"/>
            <a:ext cx="6428588" cy="480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Inside a Volcano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76408" y="4419600"/>
            <a:ext cx="8370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Pipe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01528" y="3971427"/>
            <a:ext cx="8524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Lava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4800" y="3091190"/>
            <a:ext cx="873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Vent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19628" y="3440487"/>
            <a:ext cx="1100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Crater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3971427"/>
            <a:ext cx="15863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Side Vent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76965" y="5597634"/>
            <a:ext cx="29065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Magma Chamber/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Magma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>
            <a:stCxn id="9" idx="3"/>
          </p:cNvCxnSpPr>
          <p:nvPr/>
        </p:nvCxnSpPr>
        <p:spPr>
          <a:xfrm>
            <a:off x="2729396" y="4233037"/>
            <a:ext cx="394804" cy="11036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540892" y="3559228"/>
            <a:ext cx="10438" cy="3269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987860" y="3775837"/>
            <a:ext cx="377096" cy="11036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420057" y="4307162"/>
            <a:ext cx="377096" cy="26483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4" idx="1"/>
          </p:cNvCxnSpPr>
          <p:nvPr/>
        </p:nvCxnSpPr>
        <p:spPr>
          <a:xfrm flipH="1">
            <a:off x="4610764" y="4681210"/>
            <a:ext cx="565644" cy="11036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4800600" y="5867400"/>
            <a:ext cx="982900" cy="11036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280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Inside a Volcano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b="1" u="sng" dirty="0"/>
              <a:t>Magma</a:t>
            </a:r>
            <a:r>
              <a:rPr lang="en-US" dirty="0"/>
              <a:t> – molten material that contains dissolved </a:t>
            </a:r>
            <a:r>
              <a:rPr lang="en-US" b="1" u="sng" dirty="0"/>
              <a:t>gases</a:t>
            </a:r>
            <a:r>
              <a:rPr lang="en-US" dirty="0"/>
              <a:t> and </a:t>
            </a:r>
            <a:r>
              <a:rPr lang="en-US" b="1" u="sng" dirty="0"/>
              <a:t>water</a:t>
            </a:r>
            <a:r>
              <a:rPr lang="en-US" dirty="0"/>
              <a:t> vapor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Characteristics of Magma:</a:t>
            </a:r>
          </a:p>
          <a:p>
            <a:pPr lvl="2"/>
            <a:r>
              <a:rPr lang="en-US" dirty="0"/>
              <a:t>Develops in the </a:t>
            </a:r>
            <a:r>
              <a:rPr lang="en-US" b="1" u="sng" dirty="0"/>
              <a:t>asthenosphere</a:t>
            </a:r>
            <a:r>
              <a:rPr lang="en-US" dirty="0"/>
              <a:t> of the mantle.</a:t>
            </a:r>
          </a:p>
          <a:p>
            <a:pPr lvl="2"/>
            <a:r>
              <a:rPr lang="en-US" dirty="0"/>
              <a:t>Under great </a:t>
            </a:r>
            <a:r>
              <a:rPr lang="en-US" b="1" u="sng" dirty="0"/>
              <a:t>pressure</a:t>
            </a:r>
            <a:r>
              <a:rPr lang="en-US" dirty="0"/>
              <a:t> and </a:t>
            </a:r>
            <a:r>
              <a:rPr lang="en-US" b="1" u="sng" dirty="0"/>
              <a:t>heat</a:t>
            </a:r>
          </a:p>
          <a:p>
            <a:pPr lvl="2"/>
            <a:r>
              <a:rPr lang="en-US" b="1" u="sng" dirty="0"/>
              <a:t>Less dense </a:t>
            </a:r>
            <a:r>
              <a:rPr lang="en-US" dirty="0"/>
              <a:t>than solid rock</a:t>
            </a:r>
          </a:p>
          <a:p>
            <a:pPr lvl="3"/>
            <a:r>
              <a:rPr lang="en-US" dirty="0"/>
              <a:t>Due to density and temperature it </a:t>
            </a:r>
            <a:r>
              <a:rPr lang="en-US" b="1" u="sng" dirty="0"/>
              <a:t>rises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sz="1300" dirty="0"/>
          </a:p>
          <a:p>
            <a:r>
              <a:rPr lang="en-US" b="1" u="sng" dirty="0" smtClean="0"/>
              <a:t>Magma Chamber </a:t>
            </a:r>
            <a:r>
              <a:rPr lang="en-US" dirty="0" smtClean="0"/>
              <a:t>– A large underground pocket where rising magma collects.</a:t>
            </a:r>
          </a:p>
        </p:txBody>
      </p:sp>
    </p:spTree>
    <p:extLst>
      <p:ext uri="{BB962C8B-B14F-4D97-AF65-F5344CB8AC3E}">
        <p14:creationId xmlns:p14="http://schemas.microsoft.com/office/powerpoint/2010/main" val="236372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Inside A Volcano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Pipe</a:t>
            </a:r>
            <a:r>
              <a:rPr lang="en-US" dirty="0"/>
              <a:t> – narrow, vertical crack through which magma rises to the surface of Earth.</a:t>
            </a:r>
          </a:p>
          <a:p>
            <a:r>
              <a:rPr lang="en-US" b="1" u="sng" dirty="0"/>
              <a:t>Vent</a:t>
            </a:r>
            <a:r>
              <a:rPr lang="en-US" dirty="0"/>
              <a:t> – The point on the surface where magma leaves the volcano’s pipe.</a:t>
            </a:r>
          </a:p>
          <a:p>
            <a:r>
              <a:rPr lang="en-US" b="1" u="sng" dirty="0"/>
              <a:t>Crater</a:t>
            </a:r>
            <a:r>
              <a:rPr lang="en-US" dirty="0"/>
              <a:t> – The bowl-shaped area that forms around the volcano’s vent.</a:t>
            </a:r>
          </a:p>
          <a:p>
            <a:r>
              <a:rPr lang="en-US" b="1" u="sng" dirty="0"/>
              <a:t>Lava</a:t>
            </a:r>
            <a:r>
              <a:rPr lang="en-US" dirty="0"/>
              <a:t> – Magma that reaches the surface.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17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Types of Eruptions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explosive a volcanic eruption is depends on its </a:t>
            </a:r>
            <a:r>
              <a:rPr lang="en-US" b="1" u="sng" dirty="0" smtClean="0"/>
              <a:t>silica</a:t>
            </a:r>
            <a:r>
              <a:rPr lang="en-US" dirty="0" smtClean="0"/>
              <a:t> content.</a:t>
            </a:r>
          </a:p>
          <a:p>
            <a:pPr lvl="1"/>
            <a:r>
              <a:rPr lang="en-US" dirty="0" smtClean="0"/>
              <a:t>Silica – a material that is formed from the elements </a:t>
            </a:r>
            <a:r>
              <a:rPr lang="en-US" b="1" u="sng" dirty="0"/>
              <a:t>o</a:t>
            </a:r>
            <a:r>
              <a:rPr lang="en-US" b="1" u="sng" dirty="0" smtClean="0"/>
              <a:t>xygen</a:t>
            </a:r>
            <a:r>
              <a:rPr lang="en-US" dirty="0" smtClean="0"/>
              <a:t> and </a:t>
            </a:r>
            <a:r>
              <a:rPr lang="en-US" b="1" u="sng" dirty="0" smtClean="0"/>
              <a:t>silicon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The </a:t>
            </a:r>
            <a:r>
              <a:rPr lang="en-US" b="1" u="sng" dirty="0" smtClean="0"/>
              <a:t>more</a:t>
            </a:r>
            <a:r>
              <a:rPr lang="en-US" dirty="0" smtClean="0"/>
              <a:t> silica magma contains the </a:t>
            </a:r>
            <a:r>
              <a:rPr lang="en-US" b="1" u="sng" dirty="0" smtClean="0"/>
              <a:t>thicker</a:t>
            </a:r>
            <a:r>
              <a:rPr lang="en-US" dirty="0" smtClean="0"/>
              <a:t> it is.</a:t>
            </a:r>
          </a:p>
          <a:p>
            <a:r>
              <a:rPr lang="en-US" dirty="0" smtClean="0"/>
              <a:t>Two types of eruptions:</a:t>
            </a:r>
          </a:p>
          <a:p>
            <a:pPr lvl="1"/>
            <a:r>
              <a:rPr lang="en-US" b="1" u="sng" dirty="0" smtClean="0"/>
              <a:t>Quiet</a:t>
            </a:r>
          </a:p>
          <a:p>
            <a:pPr lvl="1"/>
            <a:r>
              <a:rPr lang="en-US" b="1" u="sng" dirty="0" smtClean="0"/>
              <a:t>Explosive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304475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Quiet Eruptions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Easy</a:t>
            </a:r>
            <a:r>
              <a:rPr lang="en-US" dirty="0" smtClean="0"/>
              <a:t> flowing magma: (</a:t>
            </a:r>
            <a:r>
              <a:rPr lang="en-US" b="1" u="sng" dirty="0" smtClean="0"/>
              <a:t>little silica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Dissolved gases bubble out </a:t>
            </a:r>
            <a:r>
              <a:rPr lang="en-US" b="1" u="sng" dirty="0" smtClean="0"/>
              <a:t>gently</a:t>
            </a:r>
          </a:p>
          <a:p>
            <a:pPr lvl="1"/>
            <a:r>
              <a:rPr lang="en-US" b="1" u="sng" dirty="0" smtClean="0"/>
              <a:t>Thin</a:t>
            </a:r>
            <a:r>
              <a:rPr lang="en-US" dirty="0" smtClean="0"/>
              <a:t>, </a:t>
            </a:r>
            <a:r>
              <a:rPr lang="en-US" b="1" u="sng" dirty="0" smtClean="0"/>
              <a:t>runny</a:t>
            </a:r>
            <a:r>
              <a:rPr lang="en-US" dirty="0" smtClean="0"/>
              <a:t> lava oozes from the vent.</a:t>
            </a:r>
          </a:p>
          <a:p>
            <a:pPr lvl="1"/>
            <a:r>
              <a:rPr lang="en-US" dirty="0" smtClean="0"/>
              <a:t>Lava flows many kilometers from the vent.</a:t>
            </a:r>
          </a:p>
          <a:p>
            <a:r>
              <a:rPr lang="en-US" dirty="0" smtClean="0"/>
              <a:t>Two types of lava are produced from quiet eruptions:</a:t>
            </a:r>
          </a:p>
          <a:p>
            <a:pPr lvl="1"/>
            <a:r>
              <a:rPr lang="en-US" b="1" u="sng" dirty="0" err="1" smtClean="0"/>
              <a:t>Pahoehoe</a:t>
            </a:r>
            <a:endParaRPr lang="en-US" b="1" u="sng" dirty="0" smtClean="0"/>
          </a:p>
          <a:p>
            <a:pPr lvl="1"/>
            <a:r>
              <a:rPr lang="en-US" b="1" u="sng" dirty="0" err="1" smtClean="0"/>
              <a:t>Aa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326217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Quiet Eruptions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u="sng" dirty="0" err="1" smtClean="0"/>
              <a:t>Pahoehoe</a:t>
            </a:r>
            <a:endParaRPr lang="en-US" b="1" u="sng" dirty="0" smtClean="0"/>
          </a:p>
          <a:p>
            <a:pPr lvl="1"/>
            <a:r>
              <a:rPr lang="en-US" b="1" u="sng" dirty="0" smtClean="0"/>
              <a:t>Fast</a:t>
            </a:r>
            <a:r>
              <a:rPr lang="en-US" dirty="0" smtClean="0"/>
              <a:t> moving, </a:t>
            </a:r>
            <a:r>
              <a:rPr lang="en-US" b="1" u="sng" dirty="0" smtClean="0"/>
              <a:t>hot</a:t>
            </a:r>
            <a:r>
              <a:rPr lang="en-US" dirty="0" smtClean="0"/>
              <a:t> lava.</a:t>
            </a:r>
          </a:p>
          <a:p>
            <a:pPr lvl="1"/>
            <a:r>
              <a:rPr lang="en-US" dirty="0" smtClean="0"/>
              <a:t>Looks like </a:t>
            </a:r>
            <a:r>
              <a:rPr lang="en-US" b="1" u="sng" dirty="0" smtClean="0"/>
              <a:t>wrinkles</a:t>
            </a:r>
            <a:r>
              <a:rPr lang="en-US" dirty="0" smtClean="0"/>
              <a:t>, or </a:t>
            </a:r>
            <a:r>
              <a:rPr lang="en-US" b="1" u="sng" dirty="0" smtClean="0"/>
              <a:t>rope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u="sng" dirty="0" err="1" smtClean="0"/>
              <a:t>Aa</a:t>
            </a:r>
            <a:endParaRPr lang="en-US" b="1" u="sng" dirty="0" smtClean="0"/>
          </a:p>
          <a:p>
            <a:pPr lvl="1"/>
            <a:r>
              <a:rPr lang="en-US" b="1" u="sng" dirty="0" smtClean="0"/>
              <a:t>Slow</a:t>
            </a:r>
            <a:r>
              <a:rPr lang="en-US" dirty="0" smtClean="0"/>
              <a:t> moving, </a:t>
            </a:r>
            <a:r>
              <a:rPr lang="en-US" b="1" u="sng" dirty="0" smtClean="0"/>
              <a:t>cool</a:t>
            </a:r>
            <a:r>
              <a:rPr lang="en-US" dirty="0" smtClean="0"/>
              <a:t> lava.</a:t>
            </a:r>
          </a:p>
          <a:p>
            <a:pPr lvl="1"/>
            <a:r>
              <a:rPr lang="en-US" dirty="0" smtClean="0"/>
              <a:t>Has a </a:t>
            </a:r>
            <a:r>
              <a:rPr lang="en-US" b="1" u="sng" dirty="0" smtClean="0"/>
              <a:t>rough</a:t>
            </a:r>
            <a:r>
              <a:rPr lang="en-US" dirty="0" smtClean="0"/>
              <a:t> surface consisting of jagged lava chunks.</a:t>
            </a:r>
            <a:endParaRPr lang="en-US" dirty="0"/>
          </a:p>
        </p:txBody>
      </p:sp>
      <p:pic>
        <p:nvPicPr>
          <p:cNvPr id="1026" name="Picture 2" descr="http://www.terragalleria.com/images/black-white/np-tropics/havo1614-bw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33800"/>
            <a:ext cx="4267200" cy="282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1.gstatic.com/images?q=tbn:ANd9GcTmQxOMDaR0cFrjBEPkJKx_5qpvRp_BNt2F1nd55jc1vQCLsPV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114800"/>
            <a:ext cx="3429000" cy="228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09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920</Words>
  <Application>Microsoft Office PowerPoint</Application>
  <PresentationFormat>On-screen Show (4:3)</PresentationFormat>
  <Paragraphs>149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Volcanoes</vt:lpstr>
      <vt:lpstr>What is a Volcano?</vt:lpstr>
      <vt:lpstr>Location of Volcanoes</vt:lpstr>
      <vt:lpstr>Inside a Volcano</vt:lpstr>
      <vt:lpstr>Inside a Volcano</vt:lpstr>
      <vt:lpstr>Inside A Volcano</vt:lpstr>
      <vt:lpstr>Types of Eruptions</vt:lpstr>
      <vt:lpstr>Quiet Eruptions</vt:lpstr>
      <vt:lpstr>Quiet Eruptions</vt:lpstr>
      <vt:lpstr>Explosive Eruptions</vt:lpstr>
      <vt:lpstr>Other Types of Volcanic Activity</vt:lpstr>
      <vt:lpstr>Stages of a Volcano</vt:lpstr>
      <vt:lpstr>Earth’s Active Volcanoes</vt:lpstr>
      <vt:lpstr>Volcanic Landforms</vt:lpstr>
      <vt:lpstr>Shield Volcanoes</vt:lpstr>
      <vt:lpstr>Cinder Cone Volcano</vt:lpstr>
      <vt:lpstr>Composite Volcano</vt:lpstr>
      <vt:lpstr>Lava Plateau</vt:lpstr>
      <vt:lpstr>Caldera</vt:lpstr>
      <vt:lpstr>Yellow Stone National Park - Caldera</vt:lpstr>
      <vt:lpstr>Yellow Stone National Park - Caldera</vt:lpstr>
      <vt:lpstr>Volcanic Neck</vt:lpstr>
      <vt:lpstr>Volcanic Dike &amp; Sill</vt:lpstr>
      <vt:lpstr>Batholiths</vt:lpstr>
      <vt:lpstr>Dome Mountain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Volcanoes</dc:title>
  <dc:creator>FULTON,EDITH</dc:creator>
  <cp:lastModifiedBy>FULTON,EDITH</cp:lastModifiedBy>
  <cp:revision>38</cp:revision>
  <dcterms:created xsi:type="dcterms:W3CDTF">2013-02-27T18:52:32Z</dcterms:created>
  <dcterms:modified xsi:type="dcterms:W3CDTF">2015-03-19T18:22:48Z</dcterms:modified>
</cp:coreProperties>
</file>