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20"/>
  </p:handoutMasterIdLst>
  <p:sldIdLst>
    <p:sldId id="256" r:id="rId5"/>
    <p:sldId id="257" r:id="rId6"/>
    <p:sldId id="258" r:id="rId7"/>
    <p:sldId id="271" r:id="rId8"/>
    <p:sldId id="259" r:id="rId9"/>
    <p:sldId id="260" r:id="rId10"/>
    <p:sldId id="261" r:id="rId11"/>
    <p:sldId id="278" r:id="rId12"/>
    <p:sldId id="279" r:id="rId13"/>
    <p:sldId id="262" r:id="rId14"/>
    <p:sldId id="263" r:id="rId15"/>
    <p:sldId id="264" r:id="rId16"/>
    <p:sldId id="265" r:id="rId17"/>
    <p:sldId id="272" r:id="rId18"/>
    <p:sldId id="273" r:id="rId19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688" y="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238990-4DEF-49A5-AEFB-6777C1893DD0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20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688" y="883920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3D181F-1D3B-43C8-BB32-A51A572E3F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9933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169FD-DDDA-4BCE-AA4C-06E800F94C73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36C59-CB4F-43C9-95D2-DAE82DB60E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169FD-DDDA-4BCE-AA4C-06E800F94C73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36C59-CB4F-43C9-95D2-DAE82DB60E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169FD-DDDA-4BCE-AA4C-06E800F94C73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36C59-CB4F-43C9-95D2-DAE82DB60E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169FD-DDDA-4BCE-AA4C-06E800F94C73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36C59-CB4F-43C9-95D2-DAE82DB60E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169FD-DDDA-4BCE-AA4C-06E800F94C73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36C59-CB4F-43C9-95D2-DAE82DB60E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169FD-DDDA-4BCE-AA4C-06E800F94C73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36C59-CB4F-43C9-95D2-DAE82DB60E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169FD-DDDA-4BCE-AA4C-06E800F94C73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36C59-CB4F-43C9-95D2-DAE82DB60E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169FD-DDDA-4BCE-AA4C-06E800F94C73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36C59-CB4F-43C9-95D2-DAE82DB60E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169FD-DDDA-4BCE-AA4C-06E800F94C73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36C59-CB4F-43C9-95D2-DAE82DB60E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169FD-DDDA-4BCE-AA4C-06E800F94C73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36C59-CB4F-43C9-95D2-DAE82DB60E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169FD-DDDA-4BCE-AA4C-06E800F94C73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36C59-CB4F-43C9-95D2-DAE82DB60E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1169FD-DDDA-4BCE-AA4C-06E800F94C73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36C59-CB4F-43C9-95D2-DAE82DB60E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rainpop.com/science/cellularlifeandgenetics/heredity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Probability &amp; </a:t>
            </a:r>
            <a:br>
              <a:rPr lang="en-US" dirty="0" smtClean="0"/>
            </a:br>
            <a:r>
              <a:rPr lang="en-US" dirty="0" err="1" smtClean="0"/>
              <a:t>Punnett</a:t>
            </a:r>
            <a:r>
              <a:rPr lang="en-US" dirty="0" smtClean="0"/>
              <a:t> Squares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Punnett</a:t>
            </a:r>
            <a:r>
              <a:rPr lang="en-US" dirty="0" smtClean="0"/>
              <a:t> Square Practice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81000" y="2590800"/>
            <a:ext cx="4038600" cy="685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Gg</a:t>
            </a:r>
            <a:r>
              <a:rPr lang="en-US" dirty="0" smtClean="0"/>
              <a:t> X </a:t>
            </a:r>
            <a:r>
              <a:rPr lang="en-US" dirty="0" err="1" smtClean="0"/>
              <a:t>Gg</a:t>
            </a:r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343400" y="1600200"/>
            <a:ext cx="4648200" cy="5257800"/>
          </a:xfrm>
        </p:spPr>
        <p:txBody>
          <a:bodyPr>
            <a:normAutofit/>
          </a:bodyPr>
          <a:lstStyle/>
          <a:p>
            <a:endParaRPr lang="en-US" u="sng" dirty="0" smtClean="0"/>
          </a:p>
          <a:p>
            <a:endParaRPr lang="en-US" u="sng" dirty="0"/>
          </a:p>
          <a:p>
            <a:r>
              <a:rPr lang="en-US" u="sng" dirty="0" smtClean="0"/>
              <a:t>Genotypes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u="sng" dirty="0" smtClean="0"/>
              <a:t>25</a:t>
            </a:r>
            <a:r>
              <a:rPr lang="en-US" dirty="0" smtClean="0"/>
              <a:t>% GG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u="sng" dirty="0" smtClean="0"/>
              <a:t>50</a:t>
            </a:r>
            <a:r>
              <a:rPr lang="en-US" dirty="0" smtClean="0"/>
              <a:t>% </a:t>
            </a:r>
            <a:r>
              <a:rPr lang="en-US" dirty="0" err="1" smtClean="0"/>
              <a:t>Gg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u="sng" dirty="0" smtClean="0"/>
              <a:t>25</a:t>
            </a:r>
            <a:r>
              <a:rPr lang="en-US" dirty="0" smtClean="0"/>
              <a:t>% </a:t>
            </a:r>
            <a:r>
              <a:rPr lang="en-US" dirty="0" err="1" smtClean="0"/>
              <a:t>gg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u="sng" dirty="0" smtClean="0"/>
              <a:t>Phenotypes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b="1" u="sng" dirty="0" smtClean="0"/>
              <a:t>75</a:t>
            </a:r>
            <a:r>
              <a:rPr lang="en-US" dirty="0" smtClean="0"/>
              <a:t> % - Green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b="1" u="sng" dirty="0" smtClean="0"/>
              <a:t>25</a:t>
            </a:r>
            <a:r>
              <a:rPr lang="en-US" dirty="0" smtClean="0"/>
              <a:t> % - Yellow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867400" y="1219200"/>
            <a:ext cx="328852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u="sng" dirty="0" smtClean="0"/>
              <a:t>Phenotype</a:t>
            </a:r>
            <a:r>
              <a:rPr lang="en-US" sz="1600" dirty="0" smtClean="0"/>
              <a:t>: Physical appearance</a:t>
            </a:r>
          </a:p>
          <a:p>
            <a:r>
              <a:rPr lang="en-US" sz="1600" b="1" u="sng" dirty="0" smtClean="0"/>
              <a:t>Genotype</a:t>
            </a:r>
            <a:r>
              <a:rPr lang="en-US" sz="1600" dirty="0" smtClean="0"/>
              <a:t>: Gene combinations</a:t>
            </a:r>
          </a:p>
          <a:p>
            <a:r>
              <a:rPr lang="en-US" sz="1600" b="1" u="sng" dirty="0" smtClean="0"/>
              <a:t>Heterozygous</a:t>
            </a:r>
            <a:r>
              <a:rPr lang="en-US" sz="1600" dirty="0" smtClean="0"/>
              <a:t>: Different alleles (Bb)</a:t>
            </a:r>
          </a:p>
          <a:p>
            <a:r>
              <a:rPr lang="en-US" sz="1600" b="1" u="sng" dirty="0" smtClean="0"/>
              <a:t>Homozygous</a:t>
            </a:r>
            <a:r>
              <a:rPr lang="en-US" sz="1600" dirty="0" smtClean="0"/>
              <a:t>: Same allele (BB or bb)</a:t>
            </a:r>
            <a:endParaRPr lang="en-US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733800"/>
            <a:ext cx="27051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371600" y="3352800"/>
            <a:ext cx="380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G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4267200"/>
            <a:ext cx="380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G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67000" y="3352800"/>
            <a:ext cx="330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g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3400" y="5486400"/>
            <a:ext cx="330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g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371600" y="4191000"/>
            <a:ext cx="5757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GG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71600" y="5410200"/>
            <a:ext cx="5261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Gg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667000" y="4191000"/>
            <a:ext cx="5261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Gg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667000" y="5410200"/>
            <a:ext cx="4789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gg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3400" y="1295400"/>
            <a:ext cx="11274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/>
              <a:t>G = Green</a:t>
            </a:r>
          </a:p>
          <a:p>
            <a:pPr>
              <a:buNone/>
            </a:pPr>
            <a:r>
              <a:rPr lang="en-US" dirty="0" smtClean="0"/>
              <a:t>g = yellow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Punnett</a:t>
            </a:r>
            <a:r>
              <a:rPr lang="en-US" dirty="0" smtClean="0"/>
              <a:t> Square Practice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81000" y="2590800"/>
            <a:ext cx="4038600" cy="6858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/>
              <a:t>2.  GG X </a:t>
            </a:r>
            <a:r>
              <a:rPr lang="en-US" dirty="0" err="1"/>
              <a:t>g</a:t>
            </a:r>
            <a:r>
              <a:rPr lang="en-US" dirty="0" err="1" smtClean="0"/>
              <a:t>g</a:t>
            </a:r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343400" y="1600200"/>
            <a:ext cx="4648200" cy="5257800"/>
          </a:xfrm>
        </p:spPr>
        <p:txBody>
          <a:bodyPr>
            <a:normAutofit/>
          </a:bodyPr>
          <a:lstStyle/>
          <a:p>
            <a:endParaRPr lang="en-US" u="sng" dirty="0" smtClean="0"/>
          </a:p>
          <a:p>
            <a:endParaRPr lang="en-US" u="sng" dirty="0"/>
          </a:p>
          <a:p>
            <a:r>
              <a:rPr lang="en-US" u="sng" dirty="0" smtClean="0"/>
              <a:t>Genotypes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u="sng" dirty="0" smtClean="0"/>
              <a:t>100</a:t>
            </a:r>
            <a:r>
              <a:rPr lang="en-US" dirty="0" smtClean="0"/>
              <a:t>% </a:t>
            </a:r>
            <a:r>
              <a:rPr lang="en-US" b="1" u="sng" dirty="0" err="1" smtClean="0"/>
              <a:t>Gg</a:t>
            </a:r>
            <a:r>
              <a:rPr lang="en-US" b="1" u="sng" dirty="0" smtClean="0"/>
              <a:t> </a:t>
            </a:r>
            <a:endParaRPr lang="en-US" dirty="0" smtClean="0"/>
          </a:p>
          <a:p>
            <a:endParaRPr lang="en-US" dirty="0"/>
          </a:p>
          <a:p>
            <a:r>
              <a:rPr lang="en-US" u="sng" dirty="0" smtClean="0"/>
              <a:t>Phenotypes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b="1" u="sng" dirty="0" smtClean="0"/>
              <a:t>100</a:t>
            </a:r>
            <a:r>
              <a:rPr lang="en-US" dirty="0" smtClean="0"/>
              <a:t> % </a:t>
            </a:r>
            <a:r>
              <a:rPr lang="en-US" b="1" u="sng" dirty="0" smtClean="0"/>
              <a:t>Green</a:t>
            </a:r>
          </a:p>
          <a:p>
            <a:pPr>
              <a:buNone/>
            </a:pPr>
            <a:r>
              <a:rPr lang="en-US" dirty="0"/>
              <a:t>	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67400" y="1219200"/>
            <a:ext cx="328852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u="sng" dirty="0" smtClean="0"/>
              <a:t>Phenotype</a:t>
            </a:r>
            <a:r>
              <a:rPr lang="en-US" sz="1600" dirty="0" smtClean="0"/>
              <a:t>: Physical appearance</a:t>
            </a:r>
          </a:p>
          <a:p>
            <a:r>
              <a:rPr lang="en-US" sz="1600" b="1" u="sng" dirty="0" smtClean="0"/>
              <a:t>Genotype</a:t>
            </a:r>
            <a:r>
              <a:rPr lang="en-US" sz="1600" dirty="0" smtClean="0"/>
              <a:t>: Gene combinations</a:t>
            </a:r>
          </a:p>
          <a:p>
            <a:r>
              <a:rPr lang="en-US" sz="1600" b="1" u="sng" dirty="0" smtClean="0"/>
              <a:t>Heterozygous</a:t>
            </a:r>
            <a:r>
              <a:rPr lang="en-US" sz="1600" dirty="0" smtClean="0"/>
              <a:t>: Different alleles (Bb)</a:t>
            </a:r>
          </a:p>
          <a:p>
            <a:r>
              <a:rPr lang="en-US" sz="1600" b="1" u="sng" dirty="0" smtClean="0"/>
              <a:t>Homozygous</a:t>
            </a:r>
            <a:r>
              <a:rPr lang="en-US" sz="1600" dirty="0" smtClean="0"/>
              <a:t>: Same alleles (BB or bb)</a:t>
            </a:r>
            <a:endParaRPr lang="en-US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733800"/>
            <a:ext cx="27051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371600" y="3352800"/>
            <a:ext cx="380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G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4267200"/>
            <a:ext cx="330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g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67000" y="3352800"/>
            <a:ext cx="380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G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3400" y="5486400"/>
            <a:ext cx="330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g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371600" y="4191000"/>
            <a:ext cx="5261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Gg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71600" y="5410200"/>
            <a:ext cx="5261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Gg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667000" y="4191000"/>
            <a:ext cx="5261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Gg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667000" y="5410200"/>
            <a:ext cx="5261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</a:rPr>
              <a:t>G</a:t>
            </a:r>
            <a:r>
              <a:rPr lang="en-US" sz="2400" b="1" dirty="0" err="1" smtClean="0">
                <a:solidFill>
                  <a:srgbClr val="FF0000"/>
                </a:solidFill>
              </a:rPr>
              <a:t>g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3400" y="1295400"/>
            <a:ext cx="11274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/>
              <a:t>G = Green</a:t>
            </a:r>
          </a:p>
          <a:p>
            <a:pPr>
              <a:buNone/>
            </a:pPr>
            <a:r>
              <a:rPr lang="en-US" dirty="0" smtClean="0"/>
              <a:t>g = yellow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Punnett</a:t>
            </a:r>
            <a:r>
              <a:rPr lang="en-US" dirty="0" smtClean="0"/>
              <a:t> Square Practice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400" y="1447800"/>
            <a:ext cx="5105400" cy="16002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en-US" dirty="0" smtClean="0"/>
              <a:t>3.     </a:t>
            </a:r>
            <a:r>
              <a:rPr lang="en-US" sz="2200" dirty="0" smtClean="0"/>
              <a:t>If a </a:t>
            </a:r>
            <a:r>
              <a:rPr lang="en-US" sz="2200" u="sng" dirty="0" smtClean="0"/>
              <a:t>homozygous black </a:t>
            </a:r>
            <a:r>
              <a:rPr lang="en-US" sz="2200" dirty="0" smtClean="0"/>
              <a:t>guinea pig crossed with a </a:t>
            </a:r>
            <a:r>
              <a:rPr lang="en-US" sz="2200" u="sng" dirty="0" smtClean="0"/>
              <a:t>heterozygous black </a:t>
            </a:r>
            <a:r>
              <a:rPr lang="en-US" sz="2200" dirty="0" smtClean="0"/>
              <a:t>guinea pig, what would be the genotypes and phenotypes of their offspring?</a:t>
            </a:r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343400" y="3124200"/>
            <a:ext cx="4648200" cy="3124200"/>
          </a:xfrm>
        </p:spPr>
        <p:txBody>
          <a:bodyPr>
            <a:normAutofit fontScale="92500" lnSpcReduction="10000"/>
          </a:bodyPr>
          <a:lstStyle/>
          <a:p>
            <a:r>
              <a:rPr lang="en-US" u="sng" dirty="0" smtClean="0"/>
              <a:t>Genotypes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u="sng" dirty="0" smtClean="0"/>
              <a:t>50</a:t>
            </a:r>
            <a:r>
              <a:rPr lang="en-US" dirty="0" smtClean="0"/>
              <a:t>% </a:t>
            </a:r>
            <a:r>
              <a:rPr lang="en-US" b="1" u="sng" dirty="0" smtClean="0"/>
              <a:t>BB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u="sng" dirty="0" smtClean="0"/>
              <a:t>50</a:t>
            </a:r>
            <a:r>
              <a:rPr lang="en-US" dirty="0" smtClean="0"/>
              <a:t>% </a:t>
            </a:r>
            <a:r>
              <a:rPr lang="en-US" b="1" u="sng" dirty="0" smtClean="0"/>
              <a:t>Bb </a:t>
            </a:r>
          </a:p>
          <a:p>
            <a:endParaRPr lang="en-US" dirty="0"/>
          </a:p>
          <a:p>
            <a:r>
              <a:rPr lang="en-US" u="sng" dirty="0" smtClean="0"/>
              <a:t>Phenotypes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b="1" u="sng" dirty="0" smtClean="0"/>
              <a:t>100</a:t>
            </a:r>
            <a:r>
              <a:rPr lang="en-US" dirty="0" smtClean="0"/>
              <a:t> % </a:t>
            </a:r>
            <a:r>
              <a:rPr lang="en-US" b="1" u="sng" dirty="0" smtClean="0"/>
              <a:t>Black</a:t>
            </a:r>
          </a:p>
          <a:p>
            <a:pPr>
              <a:buNone/>
            </a:pPr>
            <a:r>
              <a:rPr lang="en-US" dirty="0"/>
              <a:t>	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67400" y="1219200"/>
            <a:ext cx="328852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u="sng" dirty="0" smtClean="0"/>
              <a:t>Phenotype</a:t>
            </a:r>
            <a:r>
              <a:rPr lang="en-US" sz="1600" dirty="0" smtClean="0"/>
              <a:t>: Physical appearance</a:t>
            </a:r>
          </a:p>
          <a:p>
            <a:r>
              <a:rPr lang="en-US" sz="1600" b="1" u="sng" dirty="0" smtClean="0"/>
              <a:t>Genotype</a:t>
            </a:r>
            <a:r>
              <a:rPr lang="en-US" sz="1600" dirty="0" smtClean="0"/>
              <a:t>: Gene combinations</a:t>
            </a:r>
          </a:p>
          <a:p>
            <a:r>
              <a:rPr lang="en-US" sz="1600" b="1" u="sng" dirty="0" smtClean="0"/>
              <a:t>Heterozygous</a:t>
            </a:r>
            <a:r>
              <a:rPr lang="en-US" sz="1600" dirty="0" smtClean="0"/>
              <a:t>: Different alleles (Bb)</a:t>
            </a:r>
          </a:p>
          <a:p>
            <a:r>
              <a:rPr lang="en-US" sz="1600" b="1" u="sng" dirty="0" smtClean="0"/>
              <a:t>Homozygous</a:t>
            </a:r>
            <a:r>
              <a:rPr lang="en-US" sz="1600" dirty="0" smtClean="0"/>
              <a:t>: Same alleles (BB or bb)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733800"/>
            <a:ext cx="27051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371600" y="3352800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3400" y="4267200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67000" y="3352800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3400" y="5486400"/>
            <a:ext cx="349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71600" y="4191000"/>
            <a:ext cx="5309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BB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71600" y="5410200"/>
            <a:ext cx="5229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Bb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667000" y="4191000"/>
            <a:ext cx="5309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BB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667000" y="5410200"/>
            <a:ext cx="5229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Bb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2000" y="2895600"/>
            <a:ext cx="1670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smtClean="0">
                <a:solidFill>
                  <a:srgbClr val="FF0000"/>
                </a:solidFill>
              </a:rPr>
              <a:t>BB   X   Bb</a:t>
            </a:r>
            <a:endParaRPr lang="en-US" sz="2800" b="1" u="sng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533435" y="2557046"/>
            <a:ext cx="963149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b="1" u="sng" dirty="0" smtClean="0"/>
              <a:t>Key</a:t>
            </a:r>
            <a:endParaRPr lang="en-US" sz="1600" dirty="0" smtClean="0"/>
          </a:p>
          <a:p>
            <a:pPr algn="ctr"/>
            <a:r>
              <a:rPr lang="en-US" sz="1600" dirty="0" smtClean="0"/>
              <a:t>B = Black</a:t>
            </a:r>
          </a:p>
          <a:p>
            <a:pPr algn="ctr"/>
            <a:r>
              <a:rPr lang="en-US" sz="1600" dirty="0"/>
              <a:t>b</a:t>
            </a:r>
            <a:r>
              <a:rPr lang="en-US" sz="1600" dirty="0" smtClean="0"/>
              <a:t> = white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Punnett</a:t>
            </a:r>
            <a:r>
              <a:rPr lang="en-US" dirty="0" smtClean="0"/>
              <a:t> Square Practice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400" y="1447800"/>
            <a:ext cx="5105400" cy="16002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en-US" dirty="0"/>
              <a:t>4</a:t>
            </a:r>
            <a:r>
              <a:rPr lang="en-US" dirty="0" smtClean="0"/>
              <a:t>. 	</a:t>
            </a:r>
            <a:r>
              <a:rPr lang="en-US" sz="2200" dirty="0" smtClean="0"/>
              <a:t>If a </a:t>
            </a:r>
            <a:r>
              <a:rPr lang="en-US" sz="2200" u="sng" dirty="0" smtClean="0"/>
              <a:t>heterozygous brown </a:t>
            </a:r>
            <a:r>
              <a:rPr lang="en-US" sz="2200" dirty="0" smtClean="0"/>
              <a:t>eyed person crossed with a </a:t>
            </a:r>
            <a:r>
              <a:rPr lang="en-US" sz="2200" u="sng" dirty="0" smtClean="0"/>
              <a:t>homozygous blue </a:t>
            </a:r>
            <a:r>
              <a:rPr lang="en-US" sz="2200" dirty="0" smtClean="0"/>
              <a:t>eyed person, what would be the genotypes and phenotypes of their offspring?</a:t>
            </a:r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343400" y="3124200"/>
            <a:ext cx="4648200" cy="3124200"/>
          </a:xfrm>
        </p:spPr>
        <p:txBody>
          <a:bodyPr>
            <a:normAutofit fontScale="92500" lnSpcReduction="10000"/>
          </a:bodyPr>
          <a:lstStyle/>
          <a:p>
            <a:r>
              <a:rPr lang="en-US" sz="3000" u="sng" dirty="0" smtClean="0"/>
              <a:t>Genotypes</a:t>
            </a:r>
            <a:r>
              <a:rPr lang="en-US" sz="3000" dirty="0" smtClean="0"/>
              <a:t>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u="sng" dirty="0" smtClean="0"/>
              <a:t>50</a:t>
            </a:r>
            <a:r>
              <a:rPr lang="en-US" dirty="0" smtClean="0"/>
              <a:t> % </a:t>
            </a:r>
            <a:r>
              <a:rPr lang="en-US" b="1" u="sng" dirty="0" smtClean="0"/>
              <a:t>Bb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u="sng" dirty="0" smtClean="0"/>
              <a:t>50</a:t>
            </a:r>
            <a:r>
              <a:rPr lang="en-US" dirty="0" smtClean="0"/>
              <a:t> % </a:t>
            </a:r>
            <a:r>
              <a:rPr lang="en-US" b="1" u="sng" dirty="0" smtClean="0"/>
              <a:t>bb</a:t>
            </a:r>
          </a:p>
          <a:p>
            <a:pPr>
              <a:buNone/>
            </a:pPr>
            <a:endParaRPr lang="en-US" dirty="0"/>
          </a:p>
          <a:p>
            <a:r>
              <a:rPr lang="en-US" sz="3000" u="sng" dirty="0" smtClean="0"/>
              <a:t>Phenotypes</a:t>
            </a:r>
            <a:r>
              <a:rPr lang="en-US" sz="3000" dirty="0" smtClean="0"/>
              <a:t>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b="1" u="sng" dirty="0" smtClean="0"/>
              <a:t>50</a:t>
            </a:r>
            <a:r>
              <a:rPr lang="en-US" dirty="0" smtClean="0"/>
              <a:t> %  </a:t>
            </a:r>
            <a:r>
              <a:rPr lang="en-US" b="1" u="sng" dirty="0" smtClean="0"/>
              <a:t>Brown eyes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u="sng" dirty="0" smtClean="0"/>
              <a:t>50 </a:t>
            </a:r>
            <a:r>
              <a:rPr lang="en-US" dirty="0" smtClean="0"/>
              <a:t>%  </a:t>
            </a:r>
            <a:r>
              <a:rPr lang="en-US" b="1" u="sng" dirty="0" smtClean="0"/>
              <a:t>Blue eyes 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5867400" y="1219200"/>
            <a:ext cx="328852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u="sng" dirty="0" smtClean="0"/>
              <a:t>Phenotype</a:t>
            </a:r>
            <a:r>
              <a:rPr lang="en-US" sz="1600" dirty="0" smtClean="0"/>
              <a:t>: Physical appearance</a:t>
            </a:r>
          </a:p>
          <a:p>
            <a:r>
              <a:rPr lang="en-US" sz="1600" b="1" u="sng" dirty="0" smtClean="0"/>
              <a:t>Genotype</a:t>
            </a:r>
            <a:r>
              <a:rPr lang="en-US" sz="1600" dirty="0" smtClean="0"/>
              <a:t>: Gene combinations</a:t>
            </a:r>
          </a:p>
          <a:p>
            <a:r>
              <a:rPr lang="en-US" sz="1600" b="1" u="sng" dirty="0" smtClean="0"/>
              <a:t>Heterozygous</a:t>
            </a:r>
            <a:r>
              <a:rPr lang="en-US" sz="1600" dirty="0" smtClean="0"/>
              <a:t>: Different alleles (Bb)</a:t>
            </a:r>
          </a:p>
          <a:p>
            <a:r>
              <a:rPr lang="en-US" sz="1600" b="1" u="sng" dirty="0" smtClean="0"/>
              <a:t>Homozygous</a:t>
            </a:r>
            <a:r>
              <a:rPr lang="en-US" sz="1600" dirty="0" smtClean="0"/>
              <a:t>: Same alleles (BB or bb)</a:t>
            </a:r>
            <a:endParaRPr lang="en-US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733800"/>
            <a:ext cx="27051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371600" y="3352800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4267200"/>
            <a:ext cx="349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67000" y="3352800"/>
            <a:ext cx="349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3400" y="5486400"/>
            <a:ext cx="349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71600" y="4191000"/>
            <a:ext cx="5229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Bb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71600" y="5410200"/>
            <a:ext cx="5229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B</a:t>
            </a:r>
            <a:r>
              <a:rPr lang="en-US" sz="2400" b="1" dirty="0" smtClean="0">
                <a:solidFill>
                  <a:srgbClr val="FF0000"/>
                </a:solidFill>
              </a:rPr>
              <a:t>b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667000" y="4191000"/>
            <a:ext cx="5148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bb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667000" y="5410200"/>
            <a:ext cx="5148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b</a:t>
            </a:r>
            <a:r>
              <a:rPr lang="en-US" sz="2400" b="1" dirty="0" smtClean="0">
                <a:solidFill>
                  <a:srgbClr val="FF0000"/>
                </a:solidFill>
              </a:rPr>
              <a:t>b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2000" y="2895600"/>
            <a:ext cx="16514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smtClean="0">
                <a:solidFill>
                  <a:srgbClr val="FF0000"/>
                </a:solidFill>
              </a:rPr>
              <a:t>Bb   X   bb</a:t>
            </a:r>
            <a:endParaRPr lang="en-US" sz="2800" b="1" u="sng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496759" y="2557046"/>
            <a:ext cx="1036502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b="1" u="sng" dirty="0" smtClean="0"/>
              <a:t>Key</a:t>
            </a:r>
            <a:endParaRPr lang="en-US" sz="1600" dirty="0" smtClean="0"/>
          </a:p>
          <a:p>
            <a:pPr algn="ctr"/>
            <a:r>
              <a:rPr lang="en-US" sz="1600" dirty="0" smtClean="0"/>
              <a:t>B = Brown</a:t>
            </a:r>
          </a:p>
          <a:p>
            <a:pPr algn="ctr"/>
            <a:r>
              <a:rPr lang="en-US" sz="1600" dirty="0"/>
              <a:t>b</a:t>
            </a:r>
            <a:r>
              <a:rPr lang="en-US" sz="1600" dirty="0" smtClean="0"/>
              <a:t> = blue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Punnett</a:t>
            </a:r>
            <a:r>
              <a:rPr lang="en-US" dirty="0" smtClean="0"/>
              <a:t> Square Practice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400" y="1447800"/>
            <a:ext cx="5105400" cy="16002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en-US" dirty="0"/>
              <a:t>5</a:t>
            </a:r>
            <a:r>
              <a:rPr lang="en-US" dirty="0" smtClean="0"/>
              <a:t>. 	</a:t>
            </a:r>
            <a:r>
              <a:rPr lang="en-US" sz="2200" dirty="0" smtClean="0"/>
              <a:t>A </a:t>
            </a:r>
            <a:r>
              <a:rPr lang="en-US" sz="2200" u="sng" dirty="0" smtClean="0"/>
              <a:t>homozygous brown-eyed </a:t>
            </a:r>
            <a:r>
              <a:rPr lang="en-US" sz="2200" dirty="0" smtClean="0"/>
              <a:t>person crossed with a </a:t>
            </a:r>
            <a:r>
              <a:rPr lang="en-US" sz="2200" u="sng" dirty="0" smtClean="0"/>
              <a:t>homozygous blue</a:t>
            </a:r>
            <a:r>
              <a:rPr lang="en-US" sz="2200" dirty="0" smtClean="0"/>
              <a:t> eyed person. What would the genotypes and phenotypes of their offspring be?</a:t>
            </a:r>
            <a:endParaRPr lang="en-US" sz="22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343400" y="3124200"/>
            <a:ext cx="4648200" cy="3124200"/>
          </a:xfrm>
        </p:spPr>
        <p:txBody>
          <a:bodyPr>
            <a:normAutofit fontScale="92500" lnSpcReduction="10000"/>
          </a:bodyPr>
          <a:lstStyle/>
          <a:p>
            <a:r>
              <a:rPr lang="en-US" u="sng" dirty="0" smtClean="0"/>
              <a:t>Genotypes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u="sng" dirty="0" smtClean="0"/>
              <a:t>100 </a:t>
            </a:r>
            <a:r>
              <a:rPr lang="en-US" dirty="0" smtClean="0"/>
              <a:t>% </a:t>
            </a:r>
            <a:r>
              <a:rPr lang="en-US" b="1" u="sng" dirty="0" smtClean="0"/>
              <a:t>Bb </a:t>
            </a:r>
          </a:p>
          <a:p>
            <a:endParaRPr lang="en-US" dirty="0"/>
          </a:p>
          <a:p>
            <a:r>
              <a:rPr lang="en-US" u="sng" dirty="0" smtClean="0"/>
              <a:t>Phenotypes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b="1" u="sng" dirty="0" smtClean="0"/>
              <a:t>100</a:t>
            </a:r>
            <a:r>
              <a:rPr lang="en-US" dirty="0" smtClean="0"/>
              <a:t> %  </a:t>
            </a:r>
            <a:r>
              <a:rPr lang="en-US" b="1" u="sng" dirty="0" smtClean="0"/>
              <a:t>Brown eyes </a:t>
            </a:r>
          </a:p>
          <a:p>
            <a:pPr>
              <a:buNone/>
            </a:pPr>
            <a:r>
              <a:rPr lang="en-US" dirty="0"/>
              <a:t>	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67400" y="1219200"/>
            <a:ext cx="328852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u="sng" dirty="0" smtClean="0"/>
              <a:t>Phenotype</a:t>
            </a:r>
            <a:r>
              <a:rPr lang="en-US" sz="1600" dirty="0" smtClean="0"/>
              <a:t>: Physical appearance</a:t>
            </a:r>
          </a:p>
          <a:p>
            <a:r>
              <a:rPr lang="en-US" sz="1600" b="1" u="sng" dirty="0" smtClean="0"/>
              <a:t>Genotype</a:t>
            </a:r>
            <a:r>
              <a:rPr lang="en-US" sz="1600" dirty="0" smtClean="0"/>
              <a:t>: Gene combinations</a:t>
            </a:r>
          </a:p>
          <a:p>
            <a:r>
              <a:rPr lang="en-US" sz="1600" b="1" u="sng" dirty="0" smtClean="0"/>
              <a:t>Heterozygous</a:t>
            </a:r>
            <a:r>
              <a:rPr lang="en-US" sz="1600" dirty="0" smtClean="0"/>
              <a:t>: Different alleles (Bb)</a:t>
            </a:r>
          </a:p>
          <a:p>
            <a:r>
              <a:rPr lang="en-US" sz="1600" b="1" u="sng" dirty="0" smtClean="0"/>
              <a:t>Homozygous</a:t>
            </a:r>
            <a:r>
              <a:rPr lang="en-US" sz="1600" dirty="0" smtClean="0"/>
              <a:t>: Same alleles (BB or bb)</a:t>
            </a:r>
            <a:endParaRPr lang="en-US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733800"/>
            <a:ext cx="27051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371600" y="3352800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3400" y="4267200"/>
            <a:ext cx="349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67000" y="3352800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3400" y="5486400"/>
            <a:ext cx="349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371600" y="4191000"/>
            <a:ext cx="5229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Bb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71600" y="5410200"/>
            <a:ext cx="5229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Bb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667000" y="4191000"/>
            <a:ext cx="5229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Bb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667000" y="5410200"/>
            <a:ext cx="5229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Bb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2000" y="2895600"/>
            <a:ext cx="16610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smtClean="0">
                <a:solidFill>
                  <a:srgbClr val="FF0000"/>
                </a:solidFill>
              </a:rPr>
              <a:t>BB   X   bb</a:t>
            </a:r>
            <a:endParaRPr lang="en-US" sz="2800" b="1" u="sng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496759" y="2557046"/>
            <a:ext cx="1036502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b="1" u="sng" dirty="0" smtClean="0"/>
              <a:t>Key</a:t>
            </a:r>
            <a:endParaRPr lang="en-US" sz="1600" dirty="0" smtClean="0"/>
          </a:p>
          <a:p>
            <a:pPr algn="ctr"/>
            <a:r>
              <a:rPr lang="en-US" sz="1600" dirty="0"/>
              <a:t>B</a:t>
            </a:r>
            <a:r>
              <a:rPr lang="en-US" sz="1600" dirty="0" smtClean="0"/>
              <a:t> = Brown</a:t>
            </a:r>
          </a:p>
          <a:p>
            <a:pPr algn="ctr"/>
            <a:r>
              <a:rPr lang="en-US" sz="1600" dirty="0"/>
              <a:t>b</a:t>
            </a:r>
            <a:r>
              <a:rPr lang="en-US" sz="1600" smtClean="0"/>
              <a:t> = blue</a:t>
            </a: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Punnett</a:t>
            </a:r>
            <a:r>
              <a:rPr lang="en-US" dirty="0" smtClean="0"/>
              <a:t> Square Practice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400" y="1295400"/>
            <a:ext cx="5105400" cy="1600200"/>
          </a:xfrm>
        </p:spPr>
        <p:txBody>
          <a:bodyPr>
            <a:noAutofit/>
          </a:bodyPr>
          <a:lstStyle/>
          <a:p>
            <a:pPr marL="514350" indent="-514350">
              <a:buAutoNum type="arabicPeriod" startAt="6"/>
            </a:pPr>
            <a:r>
              <a:rPr lang="en-US" sz="2000" dirty="0" smtClean="0"/>
              <a:t>If a </a:t>
            </a:r>
            <a:r>
              <a:rPr lang="en-US" sz="2000" u="sng" dirty="0" smtClean="0"/>
              <a:t>homozygous white guinea pig </a:t>
            </a:r>
            <a:r>
              <a:rPr lang="en-US" sz="2000" dirty="0" smtClean="0"/>
              <a:t>is crossed with a </a:t>
            </a:r>
            <a:r>
              <a:rPr lang="en-US" sz="2000" u="sng" dirty="0" smtClean="0"/>
              <a:t>homozygous white guinea </a:t>
            </a:r>
            <a:r>
              <a:rPr lang="en-US" sz="2000" dirty="0" smtClean="0"/>
              <a:t>pig, what would the genotypes and phenotypes of their offspring be?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343400" y="2705100"/>
            <a:ext cx="4648200" cy="3657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u="sng" dirty="0" smtClean="0"/>
              <a:t>Genotypes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u="sng" dirty="0" smtClean="0"/>
              <a:t>100</a:t>
            </a:r>
            <a:r>
              <a:rPr lang="en-US" dirty="0" smtClean="0"/>
              <a:t> % </a:t>
            </a:r>
            <a:r>
              <a:rPr lang="en-US" b="1" u="sng" dirty="0" smtClean="0"/>
              <a:t>bb </a:t>
            </a:r>
          </a:p>
          <a:p>
            <a:endParaRPr lang="en-US" dirty="0"/>
          </a:p>
          <a:p>
            <a:r>
              <a:rPr lang="en-US" u="sng" dirty="0" smtClean="0"/>
              <a:t>Phenotypes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100 %  white guinea pigs</a:t>
            </a:r>
          </a:p>
          <a:p>
            <a:pPr>
              <a:buNone/>
            </a:pPr>
            <a:r>
              <a:rPr lang="en-US" dirty="0"/>
              <a:t>	</a:t>
            </a: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5867400" y="1219200"/>
            <a:ext cx="328852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u="sng" dirty="0" smtClean="0"/>
              <a:t>Phenotype</a:t>
            </a:r>
            <a:r>
              <a:rPr lang="en-US" sz="1600" dirty="0" smtClean="0"/>
              <a:t>: Physical appearance</a:t>
            </a:r>
          </a:p>
          <a:p>
            <a:r>
              <a:rPr lang="en-US" sz="1600" b="1" u="sng" dirty="0" smtClean="0"/>
              <a:t>Genotype</a:t>
            </a:r>
            <a:r>
              <a:rPr lang="en-US" sz="1600" dirty="0" smtClean="0"/>
              <a:t>: Gene combinations</a:t>
            </a:r>
          </a:p>
          <a:p>
            <a:r>
              <a:rPr lang="en-US" sz="1600" b="1" u="sng" dirty="0" smtClean="0"/>
              <a:t>Heterozygous</a:t>
            </a:r>
            <a:r>
              <a:rPr lang="en-US" sz="1600" dirty="0" smtClean="0"/>
              <a:t>: Different alleles (Bb)</a:t>
            </a:r>
          </a:p>
          <a:p>
            <a:r>
              <a:rPr lang="en-US" sz="1600" b="1" u="sng" dirty="0" smtClean="0"/>
              <a:t>Homozygous</a:t>
            </a:r>
            <a:r>
              <a:rPr lang="en-US" sz="1600" dirty="0" smtClean="0"/>
              <a:t>: Same alleles (BB or bb)</a:t>
            </a:r>
            <a:endParaRPr lang="en-US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733800"/>
            <a:ext cx="27051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371600" y="3352800"/>
            <a:ext cx="349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3400" y="4267200"/>
            <a:ext cx="349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67000" y="3352800"/>
            <a:ext cx="349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3400" y="5486400"/>
            <a:ext cx="349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371600" y="4191000"/>
            <a:ext cx="5148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bb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71600" y="5410200"/>
            <a:ext cx="5148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bb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667000" y="4191000"/>
            <a:ext cx="5148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bb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667000" y="5410200"/>
            <a:ext cx="5148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bb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2000" y="2895600"/>
            <a:ext cx="16417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smtClean="0">
                <a:solidFill>
                  <a:srgbClr val="FF0000"/>
                </a:solidFill>
              </a:rPr>
              <a:t>bb   X   bb</a:t>
            </a:r>
            <a:endParaRPr lang="en-US" sz="2800" b="1" u="sng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535841" y="2557046"/>
            <a:ext cx="958339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b="1" u="sng" dirty="0" smtClean="0"/>
              <a:t>Key</a:t>
            </a:r>
            <a:endParaRPr lang="en-US" sz="1600" dirty="0" smtClean="0"/>
          </a:p>
          <a:p>
            <a:pPr algn="ctr"/>
            <a:r>
              <a:rPr lang="en-US" sz="1600" dirty="0"/>
              <a:t>B</a:t>
            </a:r>
            <a:r>
              <a:rPr lang="en-US" sz="1600" dirty="0" smtClean="0"/>
              <a:t> = </a:t>
            </a:r>
            <a:r>
              <a:rPr lang="en-US" sz="1600" dirty="0" smtClean="0"/>
              <a:t>Black</a:t>
            </a:r>
            <a:endParaRPr lang="en-US" sz="1600" dirty="0" smtClean="0"/>
          </a:p>
          <a:p>
            <a:pPr algn="ctr"/>
            <a:r>
              <a:rPr lang="en-US" sz="1600" dirty="0"/>
              <a:t>b</a:t>
            </a:r>
            <a:r>
              <a:rPr lang="en-US" sz="1600" dirty="0" smtClean="0"/>
              <a:t> = </a:t>
            </a:r>
            <a:r>
              <a:rPr lang="en-US" sz="1600" dirty="0" smtClean="0"/>
              <a:t>white</a:t>
            </a: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Probability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u="sng" dirty="0" smtClean="0"/>
              <a:t>Probability</a:t>
            </a:r>
            <a:r>
              <a:rPr lang="en-US" dirty="0" smtClean="0"/>
              <a:t> – the </a:t>
            </a:r>
            <a:r>
              <a:rPr lang="en-US" b="1" u="sng" dirty="0" smtClean="0"/>
              <a:t>likelihood</a:t>
            </a:r>
            <a:r>
              <a:rPr lang="en-US" dirty="0" smtClean="0"/>
              <a:t> that a particular </a:t>
            </a:r>
            <a:r>
              <a:rPr lang="en-US" b="1" u="sng" dirty="0" smtClean="0"/>
              <a:t>event</a:t>
            </a:r>
            <a:r>
              <a:rPr lang="en-US" dirty="0" smtClean="0"/>
              <a:t> will take place.</a:t>
            </a:r>
          </a:p>
          <a:p>
            <a:pPr lvl="1"/>
            <a:r>
              <a:rPr lang="en-US" dirty="0" smtClean="0"/>
              <a:t>Used to </a:t>
            </a:r>
            <a:r>
              <a:rPr lang="en-US" b="1" u="sng" dirty="0" smtClean="0"/>
              <a:t>predict</a:t>
            </a:r>
            <a:r>
              <a:rPr lang="en-US" dirty="0" smtClean="0"/>
              <a:t> the </a:t>
            </a:r>
            <a:r>
              <a:rPr lang="en-US" b="1" u="sng" dirty="0" smtClean="0"/>
              <a:t>results</a:t>
            </a:r>
            <a:r>
              <a:rPr lang="en-US" dirty="0" smtClean="0"/>
              <a:t> of genetic crosses.</a:t>
            </a:r>
          </a:p>
          <a:p>
            <a:pPr lvl="1"/>
            <a:r>
              <a:rPr lang="en-US" dirty="0" smtClean="0"/>
              <a:t>Expressed as a </a:t>
            </a:r>
            <a:r>
              <a:rPr lang="en-US" b="1" u="sng" dirty="0" smtClean="0"/>
              <a:t>fraction</a:t>
            </a:r>
            <a:r>
              <a:rPr lang="en-US" dirty="0" smtClean="0"/>
              <a:t> or a </a:t>
            </a:r>
            <a:r>
              <a:rPr lang="en-US" b="1" u="sng" dirty="0" smtClean="0"/>
              <a:t>percentage</a:t>
            </a:r>
            <a:r>
              <a:rPr lang="en-US" dirty="0" smtClean="0"/>
              <a:t>.</a:t>
            </a:r>
          </a:p>
          <a:p>
            <a:r>
              <a:rPr lang="en-US" u="sng" dirty="0" smtClean="0"/>
              <a:t>Toss a coin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Probability of:</a:t>
            </a:r>
          </a:p>
          <a:p>
            <a:pPr lvl="2"/>
            <a:r>
              <a:rPr lang="en-US" b="1" dirty="0" smtClean="0"/>
              <a:t>Heads</a:t>
            </a:r>
            <a:r>
              <a:rPr lang="en-US" dirty="0" smtClean="0"/>
              <a:t> = fraction =          , percentage =</a:t>
            </a:r>
          </a:p>
          <a:p>
            <a:pPr lvl="2"/>
            <a:r>
              <a:rPr lang="en-US" b="1" dirty="0" smtClean="0"/>
              <a:t>Tails</a:t>
            </a:r>
            <a:r>
              <a:rPr lang="en-US" dirty="0" smtClean="0"/>
              <a:t> </a:t>
            </a:r>
            <a:r>
              <a:rPr lang="en-US" dirty="0"/>
              <a:t>= fraction =          , percentage =</a:t>
            </a:r>
          </a:p>
          <a:p>
            <a:pPr lvl="1"/>
            <a:r>
              <a:rPr lang="en-US" dirty="0" smtClean="0"/>
              <a:t>Does the probability change for heads or tails on the next flip?</a:t>
            </a:r>
          </a:p>
          <a:p>
            <a:pPr lvl="2"/>
            <a:r>
              <a:rPr lang="en-US" b="1" dirty="0" smtClean="0"/>
              <a:t>NO</a:t>
            </a:r>
            <a:r>
              <a:rPr lang="en-US" dirty="0" smtClean="0"/>
              <a:t>! - </a:t>
            </a:r>
            <a:r>
              <a:rPr lang="en-US" b="1" u="sng" dirty="0" smtClean="0"/>
              <a:t>Previous</a:t>
            </a:r>
            <a:r>
              <a:rPr lang="en-US" dirty="0" smtClean="0"/>
              <a:t> events do not affect </a:t>
            </a:r>
            <a:r>
              <a:rPr lang="en-US" b="1" u="sng" dirty="0" smtClean="0"/>
              <a:t>future</a:t>
            </a:r>
            <a:r>
              <a:rPr lang="en-US" dirty="0" smtClean="0"/>
              <a:t> outcomes.</a:t>
            </a: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19800" y="3974068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50%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67400" y="4343400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50%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0" y="3995839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1/2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50954" y="4376056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1/2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Punnett</a:t>
            </a:r>
            <a:r>
              <a:rPr lang="en-US" dirty="0" smtClean="0"/>
              <a:t> Squares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9154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Chart that shows the possible </a:t>
            </a:r>
            <a:r>
              <a:rPr lang="en-US" b="1" u="sng" dirty="0" smtClean="0"/>
              <a:t>gene combinations </a:t>
            </a:r>
            <a:r>
              <a:rPr lang="en-US" dirty="0" smtClean="0"/>
              <a:t>of offspring from </a:t>
            </a:r>
            <a:r>
              <a:rPr lang="en-US" b="1" u="sng" dirty="0" smtClean="0"/>
              <a:t>two</a:t>
            </a:r>
            <a:r>
              <a:rPr lang="en-US" dirty="0" smtClean="0"/>
              <a:t> parents.</a:t>
            </a:r>
          </a:p>
          <a:p>
            <a:r>
              <a:rPr lang="en-US" u="sng" dirty="0" smtClean="0"/>
              <a:t>Tells you</a:t>
            </a:r>
            <a:r>
              <a:rPr lang="en-US" dirty="0" smtClean="0"/>
              <a:t>:</a:t>
            </a:r>
          </a:p>
          <a:p>
            <a:pPr marL="971550" lvl="1" indent="-514350">
              <a:buAutoNum type="arabicPeriod"/>
            </a:pPr>
            <a:r>
              <a:rPr lang="en-US" b="1" u="sng" dirty="0" smtClean="0"/>
              <a:t>Phenotype </a:t>
            </a:r>
            <a:r>
              <a:rPr lang="en-US" dirty="0" smtClean="0"/>
              <a:t> - How the offspring will look; </a:t>
            </a:r>
            <a:r>
              <a:rPr lang="en-US" b="1" u="sng" dirty="0"/>
              <a:t>p</a:t>
            </a:r>
            <a:r>
              <a:rPr lang="en-US" b="1" u="sng" dirty="0" smtClean="0"/>
              <a:t>hysical appearance.</a:t>
            </a:r>
          </a:p>
          <a:p>
            <a:pPr lvl="2"/>
            <a:r>
              <a:rPr lang="en-US" dirty="0" smtClean="0"/>
              <a:t>Tall or Short</a:t>
            </a:r>
          </a:p>
          <a:p>
            <a:pPr lvl="1">
              <a:buNone/>
            </a:pPr>
            <a:r>
              <a:rPr lang="en-US" dirty="0" smtClean="0"/>
              <a:t>2. </a:t>
            </a:r>
            <a:r>
              <a:rPr lang="en-US" b="1" u="sng" dirty="0" smtClean="0"/>
              <a:t>Genotype </a:t>
            </a:r>
            <a:r>
              <a:rPr lang="en-US" b="1" dirty="0" smtClean="0"/>
              <a:t>- </a:t>
            </a:r>
            <a:r>
              <a:rPr lang="en-US" dirty="0" smtClean="0"/>
              <a:t>The </a:t>
            </a:r>
            <a:r>
              <a:rPr lang="en-US" b="1" u="sng" dirty="0" smtClean="0"/>
              <a:t>gene combinations </a:t>
            </a:r>
            <a:r>
              <a:rPr lang="en-US" dirty="0" smtClean="0"/>
              <a:t>that determine a look </a:t>
            </a:r>
            <a:endParaRPr lang="en-US" b="1" u="sng" dirty="0" smtClean="0"/>
          </a:p>
          <a:p>
            <a:pPr lvl="2"/>
            <a:r>
              <a:rPr lang="en-US" b="1" dirty="0" smtClean="0"/>
              <a:t>Tall = T and Short = t</a:t>
            </a:r>
          </a:p>
          <a:p>
            <a:pPr lvl="3"/>
            <a:r>
              <a:rPr lang="en-US" dirty="0" smtClean="0"/>
              <a:t>Tall = </a:t>
            </a:r>
            <a:r>
              <a:rPr lang="en-US" b="1" u="sng" dirty="0" err="1" smtClean="0"/>
              <a:t>Tt</a:t>
            </a:r>
            <a:r>
              <a:rPr lang="en-US" b="1" u="sng" dirty="0" smtClean="0"/>
              <a:t> or TT</a:t>
            </a:r>
          </a:p>
          <a:p>
            <a:pPr lvl="3"/>
            <a:r>
              <a:rPr lang="en-US" dirty="0" smtClean="0"/>
              <a:t>Short = </a:t>
            </a:r>
            <a:r>
              <a:rPr lang="en-US" b="1" u="sng" dirty="0" err="1" smtClean="0"/>
              <a:t>tt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Punnett Squares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4754563"/>
          </a:xfrm>
        </p:spPr>
        <p:txBody>
          <a:bodyPr>
            <a:noAutofit/>
          </a:bodyPr>
          <a:lstStyle/>
          <a:p>
            <a:pPr marL="571500" indent="-514350">
              <a:buAutoNum type="arabicPeriod" startAt="3"/>
            </a:pPr>
            <a:r>
              <a:rPr lang="en-US" dirty="0" smtClean="0"/>
              <a:t>If the offspring will be </a:t>
            </a:r>
            <a:r>
              <a:rPr lang="en-US" b="1" u="sng" dirty="0" smtClean="0"/>
              <a:t>true-breeding</a:t>
            </a:r>
            <a:r>
              <a:rPr lang="en-US" dirty="0" smtClean="0"/>
              <a:t> for a trait or a </a:t>
            </a:r>
            <a:r>
              <a:rPr lang="en-US" b="1" u="sng" dirty="0" smtClean="0"/>
              <a:t>hybrid</a:t>
            </a:r>
            <a:r>
              <a:rPr lang="en-US" dirty="0" smtClean="0"/>
              <a:t>:</a:t>
            </a:r>
          </a:p>
          <a:p>
            <a:pPr marL="971550" lvl="1" indent="-514350"/>
            <a:r>
              <a:rPr lang="en-US" dirty="0" smtClean="0"/>
              <a:t>True breeding = </a:t>
            </a:r>
            <a:r>
              <a:rPr lang="en-US" b="1" u="sng" dirty="0" smtClean="0"/>
              <a:t>Homozygous</a:t>
            </a:r>
            <a:r>
              <a:rPr lang="en-US" dirty="0"/>
              <a:t>,</a:t>
            </a:r>
            <a:r>
              <a:rPr lang="en-US" dirty="0" smtClean="0"/>
              <a:t> same alleles</a:t>
            </a:r>
          </a:p>
          <a:p>
            <a:pPr marL="1371600" lvl="2" indent="-514350"/>
            <a:r>
              <a:rPr lang="en-US" dirty="0" smtClean="0"/>
              <a:t>Homo – “Same” in Greek</a:t>
            </a:r>
          </a:p>
          <a:p>
            <a:pPr lvl="2"/>
            <a:r>
              <a:rPr lang="en-US" dirty="0" smtClean="0"/>
              <a:t>Gene combinations must be the same; both </a:t>
            </a:r>
            <a:r>
              <a:rPr lang="en-US" b="1" u="sng" dirty="0" smtClean="0"/>
              <a:t>dominant </a:t>
            </a:r>
            <a:r>
              <a:rPr lang="en-US" dirty="0" smtClean="0"/>
              <a:t>or both </a:t>
            </a:r>
            <a:r>
              <a:rPr lang="en-US" b="1" u="sng" dirty="0" smtClean="0"/>
              <a:t>recessive</a:t>
            </a:r>
            <a:r>
              <a:rPr lang="en-US" dirty="0" smtClean="0"/>
              <a:t>.</a:t>
            </a:r>
          </a:p>
          <a:p>
            <a:pPr lvl="3"/>
            <a:r>
              <a:rPr lang="en-US" dirty="0" smtClean="0"/>
              <a:t>Tall – </a:t>
            </a:r>
            <a:r>
              <a:rPr lang="en-US" b="1" u="sng" dirty="0" smtClean="0"/>
              <a:t>TT</a:t>
            </a:r>
            <a:r>
              <a:rPr lang="en-US" dirty="0" smtClean="0"/>
              <a:t> or Short – </a:t>
            </a:r>
            <a:r>
              <a:rPr lang="en-US" b="1" u="sng" dirty="0" err="1" smtClean="0"/>
              <a:t>tt</a:t>
            </a:r>
            <a:endParaRPr lang="en-US" b="1" u="sng" dirty="0" smtClean="0"/>
          </a:p>
          <a:p>
            <a:pPr lvl="1"/>
            <a:r>
              <a:rPr lang="en-US" dirty="0" smtClean="0"/>
              <a:t>Hybrid = </a:t>
            </a:r>
            <a:r>
              <a:rPr lang="en-US" b="1" u="sng" dirty="0" smtClean="0"/>
              <a:t>Heterozygous</a:t>
            </a:r>
            <a:r>
              <a:rPr lang="en-US" dirty="0"/>
              <a:t>,</a:t>
            </a:r>
            <a:r>
              <a:rPr lang="en-US" dirty="0" smtClean="0"/>
              <a:t> different alleles</a:t>
            </a:r>
          </a:p>
          <a:p>
            <a:pPr lvl="2"/>
            <a:r>
              <a:rPr lang="en-US" dirty="0" smtClean="0"/>
              <a:t>Hetero – “Different” in Greek</a:t>
            </a:r>
          </a:p>
          <a:p>
            <a:pPr lvl="2"/>
            <a:r>
              <a:rPr lang="en-US" dirty="0" smtClean="0"/>
              <a:t>Gene combinations are </a:t>
            </a:r>
            <a:r>
              <a:rPr lang="en-US" b="1" u="sng" dirty="0" smtClean="0"/>
              <a:t>hybrid</a:t>
            </a:r>
            <a:r>
              <a:rPr lang="en-US" dirty="0" smtClean="0"/>
              <a:t> or </a:t>
            </a:r>
            <a:r>
              <a:rPr lang="en-US" b="1" u="sng" dirty="0" smtClean="0"/>
              <a:t>mixed</a:t>
            </a:r>
            <a:r>
              <a:rPr lang="en-US" dirty="0" smtClean="0"/>
              <a:t>; dominant and recessive.</a:t>
            </a:r>
          </a:p>
          <a:p>
            <a:pPr lvl="3"/>
            <a:r>
              <a:rPr lang="en-US" dirty="0" smtClean="0"/>
              <a:t>Tall - </a:t>
            </a:r>
            <a:r>
              <a:rPr lang="en-US" b="1" u="sng" dirty="0" err="1" smtClean="0"/>
              <a:t>Tt</a:t>
            </a:r>
            <a:endParaRPr lang="en-US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5867400" y="6172200"/>
            <a:ext cx="2628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Brainpop</a:t>
            </a:r>
            <a:r>
              <a:rPr lang="en-US" sz="2400" dirty="0" smtClean="0"/>
              <a:t> - </a:t>
            </a:r>
            <a:r>
              <a:rPr lang="en-US" sz="2400" dirty="0" smtClean="0">
                <a:hlinkClick r:id="rId2"/>
              </a:rPr>
              <a:t>Heredity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Steps to Solving Punnett Squares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u="sng" dirty="0" smtClean="0"/>
              <a:t>Alleles </a:t>
            </a:r>
            <a:r>
              <a:rPr lang="en-US" dirty="0" smtClean="0"/>
              <a:t>from parents are </a:t>
            </a:r>
            <a:r>
              <a:rPr lang="en-US" b="1" u="sng" dirty="0" smtClean="0"/>
              <a:t>placed</a:t>
            </a:r>
            <a:r>
              <a:rPr lang="en-US" dirty="0" smtClean="0"/>
              <a:t> along the top and sides. </a:t>
            </a:r>
          </a:p>
          <a:p>
            <a:pPr lvl="1"/>
            <a:r>
              <a:rPr lang="en-US" dirty="0" smtClean="0"/>
              <a:t>This represents the </a:t>
            </a:r>
            <a:r>
              <a:rPr lang="en-US" b="1" u="sng" dirty="0" smtClean="0"/>
              <a:t>one</a:t>
            </a:r>
            <a:r>
              <a:rPr lang="en-US" dirty="0" smtClean="0"/>
              <a:t> possible allele that each parent can </a:t>
            </a:r>
            <a:r>
              <a:rPr lang="en-US" b="1" u="sng" dirty="0" smtClean="0"/>
              <a:t>hand down </a:t>
            </a:r>
            <a:r>
              <a:rPr lang="en-US" dirty="0" smtClean="0"/>
              <a:t>to an offspring.</a:t>
            </a:r>
          </a:p>
          <a:p>
            <a:pPr lvl="2"/>
            <a:r>
              <a:rPr lang="en-US" b="1" u="sng" dirty="0" smtClean="0"/>
              <a:t>Mom</a:t>
            </a:r>
            <a:r>
              <a:rPr lang="en-US" dirty="0" smtClean="0"/>
              <a:t> = along </a:t>
            </a:r>
            <a:r>
              <a:rPr lang="en-US" b="1" u="sng" dirty="0" smtClean="0"/>
              <a:t>top</a:t>
            </a:r>
          </a:p>
          <a:p>
            <a:pPr lvl="3"/>
            <a:r>
              <a:rPr lang="en-US" dirty="0" smtClean="0"/>
              <a:t>Mom </a:t>
            </a:r>
            <a:r>
              <a:rPr lang="en-US" dirty="0"/>
              <a:t>is </a:t>
            </a:r>
            <a:r>
              <a:rPr lang="en-US" b="1" u="sng" dirty="0"/>
              <a:t>homozygous tall </a:t>
            </a:r>
            <a:r>
              <a:rPr lang="en-US" dirty="0"/>
              <a:t>= </a:t>
            </a:r>
            <a:r>
              <a:rPr lang="en-US" b="1" u="sng" dirty="0"/>
              <a:t>TT</a:t>
            </a:r>
          </a:p>
          <a:p>
            <a:pPr lvl="2"/>
            <a:endParaRPr lang="en-US" b="1" u="sng" dirty="0" smtClean="0"/>
          </a:p>
          <a:p>
            <a:pPr lvl="2"/>
            <a:r>
              <a:rPr lang="en-US" b="1" u="sng" dirty="0" smtClean="0"/>
              <a:t>Dad</a:t>
            </a:r>
            <a:r>
              <a:rPr lang="en-US" dirty="0" smtClean="0"/>
              <a:t> = along </a:t>
            </a:r>
            <a:r>
              <a:rPr lang="en-US" b="1" u="sng" dirty="0" smtClean="0"/>
              <a:t>sides</a:t>
            </a:r>
          </a:p>
          <a:p>
            <a:pPr lvl="3"/>
            <a:r>
              <a:rPr lang="en-US" dirty="0"/>
              <a:t>Dad is </a:t>
            </a:r>
            <a:r>
              <a:rPr lang="en-US" b="1" u="sng" dirty="0"/>
              <a:t>heterozygous tall </a:t>
            </a:r>
            <a:r>
              <a:rPr lang="en-US" dirty="0"/>
              <a:t>= </a:t>
            </a:r>
            <a:r>
              <a:rPr lang="en-US" b="1" u="sng" dirty="0"/>
              <a:t>Tt</a:t>
            </a:r>
          </a:p>
          <a:p>
            <a:pPr lvl="2"/>
            <a:endParaRPr lang="en-US" b="1" u="sng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4038599"/>
            <a:ext cx="2286000" cy="225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6822435" y="3657600"/>
            <a:ext cx="3626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T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48600" y="3657600"/>
            <a:ext cx="3626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T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38200" y="4344106"/>
            <a:ext cx="3626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T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73086" y="5411665"/>
            <a:ext cx="3097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166132" y="3352800"/>
            <a:ext cx="755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u="sng" dirty="0" smtClean="0">
                <a:solidFill>
                  <a:srgbClr val="FF0000"/>
                </a:solidFill>
              </a:rPr>
              <a:t>Mom</a:t>
            </a:r>
            <a:endParaRPr lang="en-US" sz="2000" b="1" u="sng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 rot="16200000">
            <a:off x="5578385" y="4906077"/>
            <a:ext cx="6110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u="sng" dirty="0" smtClean="0">
                <a:solidFill>
                  <a:srgbClr val="FF0000"/>
                </a:solidFill>
              </a:rPr>
              <a:t>Dad</a:t>
            </a:r>
            <a:endParaRPr lang="en-US" sz="2000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Steps to Solving Punnett Squares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2.  Fill in the boxes:</a:t>
            </a:r>
          </a:p>
          <a:p>
            <a:pPr lvl="1"/>
            <a:r>
              <a:rPr lang="en-US" dirty="0" smtClean="0"/>
              <a:t>Letters along the </a:t>
            </a:r>
            <a:r>
              <a:rPr lang="en-US" b="1" u="sng" dirty="0" smtClean="0"/>
              <a:t>top</a:t>
            </a:r>
            <a:r>
              <a:rPr lang="en-US" dirty="0" smtClean="0"/>
              <a:t> move </a:t>
            </a:r>
            <a:r>
              <a:rPr lang="en-US" b="1" u="sng" dirty="0" smtClean="0"/>
              <a:t>down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Letters along the </a:t>
            </a:r>
            <a:r>
              <a:rPr lang="en-US" b="1" u="sng" dirty="0" smtClean="0"/>
              <a:t>sides</a:t>
            </a:r>
            <a:r>
              <a:rPr lang="en-US" dirty="0" smtClean="0"/>
              <a:t> move </a:t>
            </a:r>
            <a:r>
              <a:rPr lang="en-US" b="1" u="sng" dirty="0" smtClean="0"/>
              <a:t>across</a:t>
            </a:r>
          </a:p>
          <a:p>
            <a:pPr lvl="1"/>
            <a:r>
              <a:rPr lang="en-US" dirty="0"/>
              <a:t>Keep capital letter </a:t>
            </a:r>
            <a:r>
              <a:rPr lang="en-US" b="1" u="sng" dirty="0"/>
              <a:t>first</a:t>
            </a:r>
            <a:r>
              <a:rPr lang="en-US" dirty="0"/>
              <a:t>, </a:t>
            </a:r>
            <a:r>
              <a:rPr lang="en-US" dirty="0" smtClean="0"/>
              <a:t>lower cases second.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3810000"/>
            <a:ext cx="27432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" name="Straight Arrow Connector 6"/>
          <p:cNvCxnSpPr/>
          <p:nvPr/>
        </p:nvCxnSpPr>
        <p:spPr>
          <a:xfrm rot="5400000">
            <a:off x="2972594" y="4418806"/>
            <a:ext cx="457200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2515394" y="4952206"/>
            <a:ext cx="1524000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3544094" y="4990306"/>
            <a:ext cx="1600200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4039394" y="4418806"/>
            <a:ext cx="457200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895600" y="5105400"/>
            <a:ext cx="456406" cy="79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895600" y="6096000"/>
            <a:ext cx="456406" cy="79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895600" y="6248400"/>
            <a:ext cx="1676400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819400" y="5257800"/>
            <a:ext cx="1676400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276600" y="4648200"/>
            <a:ext cx="3626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T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267200" y="4648200"/>
            <a:ext cx="3626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T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276600" y="5638800"/>
            <a:ext cx="3626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T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267200" y="5638800"/>
            <a:ext cx="3626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T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581400" y="4648200"/>
            <a:ext cx="3626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T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572000" y="4648200"/>
            <a:ext cx="3626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T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581400" y="5638800"/>
            <a:ext cx="3097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572000" y="5638800"/>
            <a:ext cx="3097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/>
              <a:t>Steps to Solving Punnett Squares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26669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3.  Determine the Genotype/Phenotype:</a:t>
            </a:r>
          </a:p>
          <a:p>
            <a:pPr lvl="1"/>
            <a:r>
              <a:rPr lang="en-US" b="1" u="sng" dirty="0" smtClean="0"/>
              <a:t>Genotype</a:t>
            </a:r>
            <a:r>
              <a:rPr lang="en-US" dirty="0"/>
              <a:t>: (gene combinations)</a:t>
            </a:r>
          </a:p>
          <a:p>
            <a:pPr lvl="2"/>
            <a:r>
              <a:rPr lang="en-US" b="1" u="sng" dirty="0"/>
              <a:t>50</a:t>
            </a:r>
            <a:r>
              <a:rPr lang="en-US" dirty="0"/>
              <a:t>% - </a:t>
            </a:r>
            <a:r>
              <a:rPr lang="en-US" b="1" u="sng" dirty="0"/>
              <a:t>TT</a:t>
            </a:r>
          </a:p>
          <a:p>
            <a:pPr lvl="2"/>
            <a:r>
              <a:rPr lang="en-US" b="1" u="sng" dirty="0"/>
              <a:t>50</a:t>
            </a:r>
            <a:r>
              <a:rPr lang="en-US" dirty="0"/>
              <a:t>% - </a:t>
            </a:r>
            <a:r>
              <a:rPr lang="en-US" b="1" u="sng" dirty="0"/>
              <a:t>Tt</a:t>
            </a:r>
          </a:p>
          <a:p>
            <a:pPr lvl="1"/>
            <a:r>
              <a:rPr lang="en-US" b="1" u="sng" dirty="0" smtClean="0"/>
              <a:t>Phenotype</a:t>
            </a:r>
            <a:r>
              <a:rPr lang="en-US" dirty="0" smtClean="0"/>
              <a:t>: (physical appearance)</a:t>
            </a:r>
          </a:p>
          <a:p>
            <a:pPr lvl="2"/>
            <a:r>
              <a:rPr lang="en-US" b="1" u="sng" dirty="0" smtClean="0"/>
              <a:t>100</a:t>
            </a:r>
            <a:r>
              <a:rPr lang="en-US" dirty="0" smtClean="0"/>
              <a:t>% </a:t>
            </a:r>
            <a:r>
              <a:rPr lang="en-US" b="1" u="sng" dirty="0" smtClean="0"/>
              <a:t>Tall</a:t>
            </a:r>
            <a:r>
              <a:rPr lang="en-US" dirty="0" smtClean="0"/>
              <a:t> (TT and Tt = Tall)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3810000"/>
            <a:ext cx="27432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" name="TextBox 20"/>
          <p:cNvSpPr txBox="1"/>
          <p:nvPr/>
        </p:nvSpPr>
        <p:spPr>
          <a:xfrm>
            <a:off x="3276600" y="4648200"/>
            <a:ext cx="3626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T</a:t>
            </a:r>
            <a:endParaRPr lang="en-US" sz="28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4267200" y="4648200"/>
            <a:ext cx="3626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T</a:t>
            </a:r>
            <a:endParaRPr lang="en-US" sz="28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276600" y="5638800"/>
            <a:ext cx="3626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T</a:t>
            </a:r>
            <a:endParaRPr lang="en-US" sz="28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4267200" y="5638800"/>
            <a:ext cx="3626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T</a:t>
            </a:r>
            <a:endParaRPr lang="en-US" sz="28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3581400" y="4648200"/>
            <a:ext cx="3626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T</a:t>
            </a:r>
            <a:endParaRPr lang="en-US" sz="28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4572000" y="4648200"/>
            <a:ext cx="3626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T</a:t>
            </a:r>
            <a:endParaRPr lang="en-US" sz="28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3581400" y="5638800"/>
            <a:ext cx="3097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t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572000" y="5638800"/>
            <a:ext cx="3097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t</a:t>
            </a:r>
          </a:p>
        </p:txBody>
      </p:sp>
      <p:sp>
        <p:nvSpPr>
          <p:cNvPr id="13" name="Oval 12"/>
          <p:cNvSpPr/>
          <p:nvPr/>
        </p:nvSpPr>
        <p:spPr>
          <a:xfrm>
            <a:off x="3124200" y="4495800"/>
            <a:ext cx="1981200" cy="762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124200" y="5486400"/>
            <a:ext cx="1981200" cy="762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Mendel’s Peas</a:t>
            </a:r>
            <a:endParaRPr lang="en-US" dirty="0"/>
          </a:p>
        </p:txBody>
      </p:sp>
      <p:pic>
        <p:nvPicPr>
          <p:cNvPr id="1026" name="Picture 2" descr="mendel's peas - color"/>
          <p:cNvPicPr>
            <a:picLocks noChangeAspect="1" noChangeArrowheads="1"/>
          </p:cNvPicPr>
          <p:nvPr/>
        </p:nvPicPr>
        <p:blipFill>
          <a:blip r:embed="rId2" cstate="print">
            <a:lum bright="-2000" contrast="24000"/>
            <a:grayscl/>
          </a:blip>
          <a:srcRect/>
          <a:stretch>
            <a:fillRect/>
          </a:stretch>
        </p:blipFill>
        <p:spPr bwMode="auto">
          <a:xfrm>
            <a:off x="1143000" y="1295400"/>
            <a:ext cx="6915150" cy="2493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1143000" y="3352800"/>
            <a:ext cx="6934200" cy="60529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   Tall</a:t>
            </a:r>
            <a:r>
              <a:rPr kumimoji="0" lang="en-US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         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Short	     Tall	 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Tall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	       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Tall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	    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Tall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	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Tall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          Short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     (TT)	(</a:t>
            </a:r>
            <a:r>
              <a:rPr kumimoji="0" lang="en-US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tt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)	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" y="4114800"/>
            <a:ext cx="2082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u="sng" dirty="0" smtClean="0"/>
              <a:t>P Crossing</a:t>
            </a:r>
            <a:r>
              <a:rPr lang="en-US" sz="2000" b="1" dirty="0" smtClean="0"/>
              <a:t>: TT X </a:t>
            </a:r>
            <a:r>
              <a:rPr lang="en-US" sz="2000" b="1" dirty="0" err="1" smtClean="0"/>
              <a:t>tt</a:t>
            </a:r>
            <a:endParaRPr lang="en-US" sz="2000" b="1" dirty="0"/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4495800"/>
            <a:ext cx="1981200" cy="1956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TextBox 18"/>
          <p:cNvSpPr txBox="1"/>
          <p:nvPr/>
        </p:nvSpPr>
        <p:spPr>
          <a:xfrm>
            <a:off x="3733800" y="3962400"/>
            <a:ext cx="413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T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72000" y="3962400"/>
            <a:ext cx="413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T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971800" y="4800600"/>
            <a:ext cx="3449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t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971800" y="5638800"/>
            <a:ext cx="3449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t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657600" y="4724400"/>
            <a:ext cx="5741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</a:rPr>
              <a:t>Tt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657600" y="5562600"/>
            <a:ext cx="5741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</a:rPr>
              <a:t>Tt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495800" y="4724400"/>
            <a:ext cx="5741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</a:rPr>
              <a:t>Tt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495800" y="5562600"/>
            <a:ext cx="5741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</a:rPr>
              <a:t>Tt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019800" y="4191000"/>
            <a:ext cx="2579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Genotypes</a:t>
            </a:r>
            <a:r>
              <a:rPr lang="en-US" dirty="0" smtClean="0"/>
              <a:t>: (F</a:t>
            </a:r>
            <a:r>
              <a:rPr lang="en-US" baseline="-25000" dirty="0" smtClean="0"/>
              <a:t>1</a:t>
            </a:r>
            <a:r>
              <a:rPr lang="en-US" dirty="0" smtClean="0"/>
              <a:t> offspring)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6248400" y="4572000"/>
            <a:ext cx="1074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100% - </a:t>
            </a:r>
            <a:r>
              <a:rPr lang="en-US" b="1" dirty="0" err="1" smtClean="0"/>
              <a:t>Tt</a:t>
            </a:r>
            <a:endParaRPr lang="en-US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6019800" y="5105400"/>
            <a:ext cx="26400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Phenotypes</a:t>
            </a:r>
            <a:r>
              <a:rPr lang="en-US" dirty="0" smtClean="0"/>
              <a:t>: (F</a:t>
            </a:r>
            <a:r>
              <a:rPr lang="en-US" baseline="-25000" dirty="0" smtClean="0"/>
              <a:t>1</a:t>
            </a:r>
            <a:r>
              <a:rPr lang="en-US" dirty="0" smtClean="0"/>
              <a:t> offspring)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6248400" y="5486400"/>
            <a:ext cx="1202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100% - Tall</a:t>
            </a:r>
            <a:endParaRPr lang="en-US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1752600" y="1143000"/>
            <a:ext cx="4299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7" grpId="0"/>
      <p:bldP spid="28" grpId="0"/>
      <p:bldP spid="29" grpId="0"/>
      <p:bldP spid="31" grpId="0"/>
      <p:bldP spid="33" grpId="0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Mendel’s Peas</a:t>
            </a:r>
            <a:endParaRPr lang="en-US" dirty="0"/>
          </a:p>
        </p:txBody>
      </p:sp>
      <p:pic>
        <p:nvPicPr>
          <p:cNvPr id="1026" name="Picture 2" descr="mendel's peas - color"/>
          <p:cNvPicPr>
            <a:picLocks noChangeAspect="1" noChangeArrowheads="1"/>
          </p:cNvPicPr>
          <p:nvPr/>
        </p:nvPicPr>
        <p:blipFill>
          <a:blip r:embed="rId2" cstate="print">
            <a:lum bright="-2000" contrast="24000"/>
            <a:grayscl/>
          </a:blip>
          <a:srcRect/>
          <a:stretch>
            <a:fillRect/>
          </a:stretch>
        </p:blipFill>
        <p:spPr bwMode="auto">
          <a:xfrm>
            <a:off x="1143000" y="1295400"/>
            <a:ext cx="6915150" cy="2493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1143000" y="3352800"/>
            <a:ext cx="6934200" cy="60529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   Tall</a:t>
            </a:r>
            <a:r>
              <a:rPr kumimoji="0" lang="en-US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         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Short	     Tall	 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Tall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	       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Tall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	    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Tall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	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Tall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          Short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     (TT)	(</a:t>
            </a:r>
            <a:r>
              <a:rPr kumimoji="0" lang="en-US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tt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)	      (</a:t>
            </a:r>
            <a:r>
              <a:rPr kumimoji="0" lang="en-US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Tt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)                  (</a:t>
            </a:r>
            <a:r>
              <a:rPr kumimoji="0" lang="en-US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Tt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)	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" y="4114800"/>
            <a:ext cx="21500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u="sng" dirty="0" smtClean="0"/>
              <a:t>F</a:t>
            </a:r>
            <a:r>
              <a:rPr lang="en-US" sz="2000" b="1" u="sng" baseline="-25000" dirty="0" smtClean="0"/>
              <a:t>1</a:t>
            </a:r>
            <a:r>
              <a:rPr lang="en-US" sz="2000" b="1" u="sng" dirty="0" smtClean="0"/>
              <a:t> Crossing</a:t>
            </a:r>
            <a:r>
              <a:rPr lang="en-US" sz="2000" b="1" dirty="0" smtClean="0"/>
              <a:t>: </a:t>
            </a:r>
            <a:r>
              <a:rPr lang="en-US" sz="2000" b="1" dirty="0" err="1" smtClean="0"/>
              <a:t>Tt</a:t>
            </a:r>
            <a:r>
              <a:rPr lang="en-US" sz="2000" b="1" dirty="0" smtClean="0"/>
              <a:t> X </a:t>
            </a:r>
            <a:r>
              <a:rPr lang="en-US" sz="2000" b="1" dirty="0" err="1" smtClean="0"/>
              <a:t>Tt</a:t>
            </a:r>
            <a:endParaRPr lang="en-US" sz="2000" b="1" dirty="0"/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4495800"/>
            <a:ext cx="1981200" cy="1956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TextBox 18"/>
          <p:cNvSpPr txBox="1"/>
          <p:nvPr/>
        </p:nvSpPr>
        <p:spPr>
          <a:xfrm>
            <a:off x="2743200" y="4800600"/>
            <a:ext cx="413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T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743200" y="5638800"/>
            <a:ext cx="3449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t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733800" y="3962400"/>
            <a:ext cx="413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T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648200" y="3962400"/>
            <a:ext cx="3449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t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657600" y="4724400"/>
            <a:ext cx="6487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TT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657600" y="5562600"/>
            <a:ext cx="5741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</a:rPr>
              <a:t>Tt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495800" y="4724400"/>
            <a:ext cx="5741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</a:rPr>
              <a:t>Tt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495800" y="5562600"/>
            <a:ext cx="4998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</a:rPr>
              <a:t>tt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019800" y="4191000"/>
            <a:ext cx="2540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Genotypes</a:t>
            </a:r>
            <a:r>
              <a:rPr lang="en-US" dirty="0" smtClean="0"/>
              <a:t>: (F</a:t>
            </a:r>
            <a:r>
              <a:rPr lang="en-US" baseline="-25000" dirty="0" smtClean="0"/>
              <a:t>2</a:t>
            </a:r>
            <a:r>
              <a:rPr lang="en-US" dirty="0" smtClean="0"/>
              <a:t> offspring)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6248400" y="4572000"/>
            <a:ext cx="9937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25% - TT</a:t>
            </a:r>
          </a:p>
          <a:p>
            <a:r>
              <a:rPr lang="en-US" b="1" dirty="0" smtClean="0"/>
              <a:t>50% - </a:t>
            </a:r>
            <a:r>
              <a:rPr lang="en-US" b="1" dirty="0" err="1" smtClean="0"/>
              <a:t>Tt</a:t>
            </a:r>
            <a:endParaRPr lang="en-US" b="1" dirty="0" smtClean="0"/>
          </a:p>
          <a:p>
            <a:r>
              <a:rPr lang="en-US" b="1" dirty="0" smtClean="0"/>
              <a:t>25% - </a:t>
            </a:r>
            <a:r>
              <a:rPr lang="en-US" b="1" dirty="0" err="1" smtClean="0"/>
              <a:t>tt</a:t>
            </a:r>
            <a:endParaRPr lang="en-US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6019800" y="5473860"/>
            <a:ext cx="26400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Phenotypes</a:t>
            </a:r>
            <a:r>
              <a:rPr lang="en-US" dirty="0" smtClean="0"/>
              <a:t>: (F</a:t>
            </a:r>
            <a:r>
              <a:rPr lang="en-US" baseline="-25000" dirty="0" smtClean="0"/>
              <a:t>2</a:t>
            </a:r>
            <a:r>
              <a:rPr lang="en-US" dirty="0" smtClean="0"/>
              <a:t> offspring)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6248400" y="5749294"/>
            <a:ext cx="12811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75% - Tall</a:t>
            </a:r>
          </a:p>
          <a:p>
            <a:r>
              <a:rPr lang="en-US" b="1" dirty="0" smtClean="0"/>
              <a:t>25% - Short</a:t>
            </a:r>
            <a:endParaRPr lang="en-US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3552057" y="1143000"/>
            <a:ext cx="5517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F</a:t>
            </a:r>
            <a:r>
              <a:rPr lang="en-US" sz="3600" b="1" baseline="-25000" dirty="0" smtClean="0">
                <a:solidFill>
                  <a:srgbClr val="FF0000"/>
                </a:solidFill>
              </a:rPr>
              <a:t>1</a:t>
            </a:r>
            <a:endParaRPr lang="en-US" sz="3600" b="1" baseline="-25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7" grpId="0"/>
      <p:bldP spid="28" grpId="0"/>
      <p:bldP spid="29" grpId="0"/>
      <p:bldP spid="31" grpId="0"/>
      <p:bldP spid="33" grpId="0"/>
      <p:bldP spid="2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48250952DFF9488D7BF3CD88A69B6D" ma:contentTypeVersion="0" ma:contentTypeDescription="Create a new document." ma:contentTypeScope="" ma:versionID="cc6f4e23133925e4b89ead6b9070f683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15F03C3E-C28B-415B-A397-7F5AC0DC1C73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B24475CF-5813-47BE-921C-CE170BDF05C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AEAD22D-CD2D-4FB3-8FAA-8D632A4A19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1386</TotalTime>
  <Words>800</Words>
  <Application>Microsoft Office PowerPoint</Application>
  <PresentationFormat>On-screen Show (4:3)</PresentationFormat>
  <Paragraphs>265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Probability &amp;  Punnett Squares</vt:lpstr>
      <vt:lpstr>Probability</vt:lpstr>
      <vt:lpstr>Punnett Squares</vt:lpstr>
      <vt:lpstr>Punnett Squares</vt:lpstr>
      <vt:lpstr>Steps to Solving Punnett Squares</vt:lpstr>
      <vt:lpstr>Steps to Solving Punnett Squares</vt:lpstr>
      <vt:lpstr>Steps to Solving Punnett Squares</vt:lpstr>
      <vt:lpstr>Mendel’s Peas</vt:lpstr>
      <vt:lpstr>Mendel’s Peas</vt:lpstr>
      <vt:lpstr>Punnett Square Practice</vt:lpstr>
      <vt:lpstr>Punnett Square Practice</vt:lpstr>
      <vt:lpstr>Punnett Square Practice</vt:lpstr>
      <vt:lpstr>Punnett Square Practice</vt:lpstr>
      <vt:lpstr>Punnett Square Practice</vt:lpstr>
      <vt:lpstr>Punnett Square Practice</vt:lpstr>
    </vt:vector>
  </TitlesOfParts>
  <Company>South Seneca Central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Genetics &amp; Probability</dc:title>
  <dc:creator>efulton</dc:creator>
  <cp:lastModifiedBy>FULTON,EDITH</cp:lastModifiedBy>
  <cp:revision>95</cp:revision>
  <dcterms:created xsi:type="dcterms:W3CDTF">2009-04-28T13:28:41Z</dcterms:created>
  <dcterms:modified xsi:type="dcterms:W3CDTF">2017-04-12T12:27:15Z</dcterms:modified>
</cp:coreProperties>
</file>