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3" r:id="rId4"/>
    <p:sldId id="272" r:id="rId5"/>
    <p:sldId id="264" r:id="rId6"/>
    <p:sldId id="274" r:id="rId7"/>
    <p:sldId id="265" r:id="rId8"/>
    <p:sldId id="266" r:id="rId9"/>
    <p:sldId id="269" r:id="rId10"/>
    <p:sldId id="268" r:id="rId11"/>
    <p:sldId id="270" r:id="rId12"/>
    <p:sldId id="271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E66B-62B0-4A4B-AF40-F4E64448787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B7F-E75B-4507-9EAA-CE4FAAA65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6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E66B-62B0-4A4B-AF40-F4E64448787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B7F-E75B-4507-9EAA-CE4FAAA65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6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E66B-62B0-4A4B-AF40-F4E64448787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B7F-E75B-4507-9EAA-CE4FAAA65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9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E66B-62B0-4A4B-AF40-F4E64448787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B7F-E75B-4507-9EAA-CE4FAAA65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3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E66B-62B0-4A4B-AF40-F4E64448787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B7F-E75B-4507-9EAA-CE4FAAA65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7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E66B-62B0-4A4B-AF40-F4E64448787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B7F-E75B-4507-9EAA-CE4FAAA65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9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E66B-62B0-4A4B-AF40-F4E64448787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B7F-E75B-4507-9EAA-CE4FAAA65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4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E66B-62B0-4A4B-AF40-F4E64448787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B7F-E75B-4507-9EAA-CE4FAAA65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7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E66B-62B0-4A4B-AF40-F4E64448787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B7F-E75B-4507-9EAA-CE4FAAA65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9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E66B-62B0-4A4B-AF40-F4E64448787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B7F-E75B-4507-9EAA-CE4FAAA65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E66B-62B0-4A4B-AF40-F4E64448787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B7F-E75B-4507-9EAA-CE4FAAA65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7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2E66B-62B0-4A4B-AF40-F4E64448787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A3B7F-E75B-4507-9EAA-CE4FAAA65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8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8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Human Organ Systems</a:t>
            </a:r>
            <a:endParaRPr lang="en-US" dirty="0"/>
          </a:p>
        </p:txBody>
      </p:sp>
      <p:pic>
        <p:nvPicPr>
          <p:cNvPr id="23554" name="Picture 2" descr="http://www.wong-sir.com/reading/wp-content/uploads/2009/04/body-systems-thum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143000"/>
            <a:ext cx="6781800" cy="554017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705600" y="3276600"/>
            <a:ext cx="106221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Excretory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6096000"/>
            <a:ext cx="9701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Immune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System Functions - Human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245026"/>
              </p:ext>
            </p:extLst>
          </p:nvPr>
        </p:nvGraphicFramePr>
        <p:xfrm>
          <a:off x="228600" y="1524000"/>
          <a:ext cx="8686800" cy="490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00400"/>
                <a:gridCol w="548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System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Function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Protects and supports the body.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Supports the body and enables it to move.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Receives, breaks down, transports</a:t>
                      </a:r>
                      <a:r>
                        <a:rPr lang="en-US" sz="2600" baseline="0" dirty="0" smtClean="0"/>
                        <a:t> and absorbs food throughout the body.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Carries needed substances to the cells of the body while</a:t>
                      </a:r>
                      <a:r>
                        <a:rPr lang="en-US" sz="2600" baseline="0" dirty="0" smtClean="0"/>
                        <a:t> carrying waste products away from the cells.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Brings oxygen into and</a:t>
                      </a:r>
                      <a:r>
                        <a:rPr lang="en-US" sz="2600" baseline="0" dirty="0" smtClean="0"/>
                        <a:t> removes carbon dioxide from the body.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1983432"/>
            <a:ext cx="2169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Skeletal System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667000"/>
            <a:ext cx="235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Muscular System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581399"/>
            <a:ext cx="2336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Digestive System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648200"/>
            <a:ext cx="2555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Circulatory System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791200"/>
            <a:ext cx="2633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Respiratory System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System Functions - Human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351410"/>
              </p:ext>
            </p:extLst>
          </p:nvPr>
        </p:nvGraphicFramePr>
        <p:xfrm>
          <a:off x="228600" y="1524000"/>
          <a:ext cx="8686800" cy="4937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563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System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Function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Collects and removes waste products from the body.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Communicates information throughout the body and controls</a:t>
                      </a:r>
                      <a:r>
                        <a:rPr lang="en-US" sz="2400" baseline="0" dirty="0" smtClean="0"/>
                        <a:t> the body’s response to stimuli.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Produces chemical messengers, hormones, that help to regulate and control many of the body’s internal functions.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body’s defense system against disease causing organisms.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Produces</a:t>
                      </a:r>
                      <a:r>
                        <a:rPr lang="en-US" sz="2400" baseline="0" dirty="0" smtClean="0"/>
                        <a:t> new individuals of the same type.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2133600"/>
            <a:ext cx="2365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Excretory System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200400"/>
            <a:ext cx="2234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Nervous System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943" y="4343400"/>
            <a:ext cx="244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Endocrine System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334000"/>
            <a:ext cx="2235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Immune System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6917" y="6019800"/>
            <a:ext cx="2867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Reproductive System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Organ Systems Working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Organ systems working together to perform </a:t>
            </a:r>
            <a:r>
              <a:rPr lang="en-US" b="1" u="sng" dirty="0" smtClean="0"/>
              <a:t>all the basic functions of life</a:t>
            </a:r>
            <a:r>
              <a:rPr lang="en-US" dirty="0" smtClean="0"/>
              <a:t> create an </a:t>
            </a:r>
            <a:r>
              <a:rPr lang="en-US" b="1" u="sng" dirty="0" smtClean="0"/>
              <a:t>Organism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971800"/>
            <a:ext cx="2286000" cy="371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http://www.oxygen-review.com/images/Oxygen-Human-Body-Male-Anatom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895600"/>
            <a:ext cx="1381125" cy="37242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934200" y="289560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Human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167352"/>
            <a:ext cx="67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Plant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Levels of Organization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Plants and Animals are both </a:t>
            </a:r>
            <a:r>
              <a:rPr lang="en-US" b="1" u="sng" dirty="0" smtClean="0"/>
              <a:t>Eukaryotic</a:t>
            </a:r>
            <a:r>
              <a:rPr lang="en-US" dirty="0" smtClean="0"/>
              <a:t> </a:t>
            </a:r>
            <a:r>
              <a:rPr lang="en-US" dirty="0" smtClean="0"/>
              <a:t>organisms – composed of multiple cell types that all work together to allow the organism to function properly.</a:t>
            </a:r>
          </a:p>
          <a:p>
            <a:pPr lvl="1"/>
            <a:r>
              <a:rPr lang="en-US" dirty="0" smtClean="0"/>
              <a:t>The levels of organization: (from simplest to most complex)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40374"/>
            <a:ext cx="3211286" cy="261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83539" y="4495800"/>
            <a:ext cx="1279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Simplest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3539" y="6172200"/>
            <a:ext cx="2026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Most Complex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Cells are </a:t>
            </a:r>
            <a:r>
              <a:rPr lang="en-US" b="1" u="sng" dirty="0" smtClean="0"/>
              <a:t>the basic units of life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You have about 200 different types of cells that make up the trillions inside you. </a:t>
            </a:r>
          </a:p>
          <a:p>
            <a:pPr lvl="2"/>
            <a:r>
              <a:rPr lang="en-US" dirty="0" smtClean="0"/>
              <a:t>Each different type of cell must work with each of the other types to allow an organism to grow, develop, repair, reproduce and remain healthy.</a:t>
            </a:r>
          </a:p>
          <a:p>
            <a:pPr lvl="2"/>
            <a:endParaRPr lang="en-US" sz="1200" dirty="0" smtClean="0"/>
          </a:p>
          <a:p>
            <a:pPr lvl="3">
              <a:buNone/>
            </a:pPr>
            <a:r>
              <a:rPr lang="en-US" b="1" dirty="0" smtClean="0"/>
              <a:t>     			  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Cells &amp; Their Functions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Plant Cells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/>
          <a:p>
            <a:r>
              <a:rPr lang="en-US" b="1" u="sng" dirty="0" smtClean="0"/>
              <a:t>Xylem</a:t>
            </a:r>
            <a:r>
              <a:rPr lang="en-US" dirty="0" smtClean="0"/>
              <a:t> – moves water</a:t>
            </a:r>
          </a:p>
          <a:p>
            <a:r>
              <a:rPr lang="en-US" b="1" u="sng" dirty="0" smtClean="0"/>
              <a:t>Phloem</a:t>
            </a:r>
            <a:r>
              <a:rPr lang="en-US" dirty="0" smtClean="0"/>
              <a:t> – moves nutrients</a:t>
            </a:r>
          </a:p>
          <a:p>
            <a:r>
              <a:rPr lang="en-US" b="1" u="sng" dirty="0" smtClean="0"/>
              <a:t>Parenchyma</a:t>
            </a:r>
            <a:r>
              <a:rPr lang="en-US" dirty="0" smtClean="0"/>
              <a:t>– regulates water loss.</a:t>
            </a:r>
          </a:p>
          <a:p>
            <a:r>
              <a:rPr lang="en-US" b="1" u="sng" dirty="0" smtClean="0"/>
              <a:t>Sclerenchyma</a:t>
            </a:r>
            <a:r>
              <a:rPr lang="en-US" dirty="0" smtClean="0"/>
              <a:t> – protection &amp; support.</a:t>
            </a:r>
          </a:p>
          <a:p>
            <a:r>
              <a:rPr lang="en-US" b="1" u="sng" dirty="0" smtClean="0"/>
              <a:t>Collenchyma</a:t>
            </a:r>
            <a:r>
              <a:rPr lang="en-US" dirty="0" smtClean="0"/>
              <a:t>  – photosynthesis</a:t>
            </a:r>
            <a:r>
              <a:rPr lang="en-US" dirty="0"/>
              <a:t> </a:t>
            </a:r>
            <a:r>
              <a:rPr lang="en-US" dirty="0" smtClean="0"/>
              <a:t>&amp; support.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Animal Cells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u="sng" dirty="0" smtClean="0"/>
              <a:t>Red blood cells </a:t>
            </a:r>
            <a:r>
              <a:rPr lang="en-US" dirty="0" smtClean="0"/>
              <a:t>– carry oxygen</a:t>
            </a:r>
          </a:p>
          <a:p>
            <a:r>
              <a:rPr lang="en-US" b="1" u="sng" dirty="0" smtClean="0"/>
              <a:t>White blood cells </a:t>
            </a:r>
            <a:r>
              <a:rPr lang="en-US" dirty="0" smtClean="0"/>
              <a:t>– fight disease &amp; infection</a:t>
            </a:r>
          </a:p>
          <a:p>
            <a:r>
              <a:rPr lang="en-US" b="1" u="sng" dirty="0" smtClean="0"/>
              <a:t>Neuron</a:t>
            </a:r>
            <a:r>
              <a:rPr lang="en-US" dirty="0" smtClean="0"/>
              <a:t> – carry electrical messages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5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Cells Working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Cells of the </a:t>
            </a:r>
            <a:r>
              <a:rPr lang="en-US" b="1" u="sng" dirty="0" smtClean="0"/>
              <a:t>same kind </a:t>
            </a:r>
            <a:r>
              <a:rPr lang="en-US" dirty="0" smtClean="0"/>
              <a:t>and work to do the </a:t>
            </a:r>
            <a:r>
              <a:rPr lang="en-US" b="1" u="sng" dirty="0" smtClean="0"/>
              <a:t>same job </a:t>
            </a:r>
            <a:r>
              <a:rPr lang="en-US" dirty="0" smtClean="0"/>
              <a:t>create </a:t>
            </a:r>
            <a:r>
              <a:rPr lang="en-US" b="1" u="sng" dirty="0" smtClean="0"/>
              <a:t>Tissue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1026" name="Picture 2" descr="http://www.edu-resource.com/biology/images/plant-and-animal-tissu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4257" y="4844695"/>
            <a:ext cx="5674921" cy="19727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92873" y="2438400"/>
            <a:ext cx="33815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Plant Tissues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Vascular Tissue </a:t>
            </a:r>
            <a:r>
              <a:rPr lang="en-US" dirty="0" smtClean="0"/>
              <a:t>= xylem &amp; phloem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Ground Tissue </a:t>
            </a:r>
            <a:r>
              <a:rPr lang="en-US" dirty="0" smtClean="0"/>
              <a:t>– parenchyma, collenchyma &amp; sclerenchyma cells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Dermal Tissue </a:t>
            </a:r>
            <a:r>
              <a:rPr lang="en-US" dirty="0" smtClean="0"/>
              <a:t>– Parenchyma &amp; sclerenchyma cells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438400"/>
            <a:ext cx="33815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Animal Tissues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Connective Tissue </a:t>
            </a:r>
            <a:r>
              <a:rPr lang="en-US" dirty="0" smtClean="0"/>
              <a:t>– bone, fat &amp; blood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Nervous Tissue </a:t>
            </a:r>
            <a:r>
              <a:rPr lang="en-US" dirty="0" smtClean="0"/>
              <a:t>– neurons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Smooth Muscle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Blood Tissue </a:t>
            </a:r>
            <a:r>
              <a:rPr lang="en-US" dirty="0" smtClean="0"/>
              <a:t>– red and white blood cells, platelets &amp; plasma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Tissues Working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Groups of </a:t>
            </a:r>
            <a:r>
              <a:rPr lang="en-US" b="1" u="sng" dirty="0" smtClean="0"/>
              <a:t>similar tissues </a:t>
            </a:r>
            <a:r>
              <a:rPr lang="en-US" dirty="0" smtClean="0"/>
              <a:t>that work together to perform a job create </a:t>
            </a:r>
            <a:r>
              <a:rPr lang="en-US" b="1" u="sng" dirty="0" smtClean="0"/>
              <a:t>Organs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1506" name="Picture 2" descr="http://8mso.files.wordpress.com/2012/02/plant_organs-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1112" y="2987151"/>
            <a:ext cx="2209800" cy="362407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38200" y="2529951"/>
            <a:ext cx="1809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Plant Organs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884894"/>
              </p:ext>
            </p:extLst>
          </p:nvPr>
        </p:nvGraphicFramePr>
        <p:xfrm>
          <a:off x="4572000" y="3200400"/>
          <a:ext cx="4191000" cy="2931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Tissues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Leaf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Epidermis &amp; vascular</a:t>
                      </a:r>
                      <a:r>
                        <a:rPr lang="en-US" baseline="0" dirty="0" smtClean="0"/>
                        <a:t> systems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Flower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Epidermis &amp; vascular systems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Stem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Epidermis &amp; vascular systems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Roots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Epidermis &amp; vascular systems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57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27" y="762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Tissues Working Together</a:t>
            </a:r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0378" y="2418946"/>
            <a:ext cx="3536196" cy="443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58000" y="2286000"/>
            <a:ext cx="2075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Human Organs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819400"/>
            <a:ext cx="684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Brain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43800" y="3276600"/>
            <a:ext cx="577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Ears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4038600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Heart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96200" y="4953000"/>
            <a:ext cx="1015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Stomach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5638800"/>
            <a:ext cx="926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Kidneys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96200" y="62484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Bladder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6324600"/>
            <a:ext cx="15990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Small Intestine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0" y="5410200"/>
            <a:ext cx="102355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Large</a:t>
            </a:r>
          </a:p>
          <a:p>
            <a:pPr algn="ctr"/>
            <a:r>
              <a:rPr lang="en-US" b="1" dirty="0" smtClean="0"/>
              <a:t>Intestine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86200" y="4343400"/>
            <a:ext cx="10368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Pancreas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3886200"/>
            <a:ext cx="642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Liver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2514600"/>
            <a:ext cx="7296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Lungs</a:t>
            </a:r>
            <a:endParaRPr lang="en-US" b="1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099791"/>
              </p:ext>
            </p:extLst>
          </p:nvPr>
        </p:nvGraphicFramePr>
        <p:xfrm>
          <a:off x="152400" y="1540719"/>
          <a:ext cx="3581400" cy="469096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2328"/>
                <a:gridCol w="2279072"/>
              </a:tblGrid>
              <a:tr h="4847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Tissues</a:t>
                      </a:r>
                      <a:endParaRPr lang="en-US" dirty="0"/>
                    </a:p>
                  </a:txBody>
                  <a:tcPr/>
                </a:tc>
              </a:tr>
              <a:tr h="813966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Lungs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Connective tissue, muscular</a:t>
                      </a:r>
                      <a:r>
                        <a:rPr lang="en-US" baseline="0" dirty="0" smtClean="0"/>
                        <a:t> tissue &amp; nervous tissue</a:t>
                      </a:r>
                      <a:endParaRPr lang="en-US" dirty="0"/>
                    </a:p>
                  </a:txBody>
                  <a:tcPr/>
                </a:tc>
              </a:tr>
              <a:tr h="813966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Heart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Muscular tissue, connective tissue</a:t>
                      </a:r>
                      <a:r>
                        <a:rPr lang="en-US" baseline="0" dirty="0" smtClean="0"/>
                        <a:t> &amp; nervous tissue</a:t>
                      </a:r>
                      <a:endParaRPr lang="en-US" dirty="0"/>
                    </a:p>
                  </a:txBody>
                  <a:tcPr/>
                </a:tc>
              </a:tr>
              <a:tr h="1058156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Stomach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Muscular tissue, connective tissue</a:t>
                      </a:r>
                      <a:r>
                        <a:rPr lang="en-US" baseline="0" dirty="0" smtClean="0"/>
                        <a:t> &amp; nervous tissue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058156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Intestines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Muscular tissue, connective tissue</a:t>
                      </a:r>
                      <a:r>
                        <a:rPr lang="en-US" baseline="0" dirty="0" smtClean="0"/>
                        <a:t> &amp; nervous tissue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Organs Working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Organs working together to perform a set of </a:t>
            </a:r>
            <a:r>
              <a:rPr lang="en-US" b="1" u="sng" dirty="0" smtClean="0"/>
              <a:t>related tasks</a:t>
            </a:r>
            <a:r>
              <a:rPr lang="en-US" dirty="0" smtClean="0"/>
              <a:t> create </a:t>
            </a:r>
            <a:r>
              <a:rPr lang="en-US" b="1" u="sng" dirty="0" smtClean="0"/>
              <a:t>Organ Systems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819400"/>
            <a:ext cx="300151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5000" y="3962400"/>
            <a:ext cx="1916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Shoot System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5715000"/>
            <a:ext cx="177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Root System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Organ System Functions - Plants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/>
          <a:lstStyle/>
          <a:p>
            <a:r>
              <a:rPr lang="en-US" sz="2800" dirty="0" smtClean="0"/>
              <a:t>Shoot System Functions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3951288"/>
          </a:xfrm>
        </p:spPr>
        <p:txBody>
          <a:bodyPr/>
          <a:lstStyle/>
          <a:p>
            <a:r>
              <a:rPr lang="en-US" b="1" u="sng" dirty="0" smtClean="0"/>
              <a:t>Photosynthesis</a:t>
            </a:r>
          </a:p>
          <a:p>
            <a:r>
              <a:rPr lang="en-US" b="1" u="sng" dirty="0" smtClean="0"/>
              <a:t>Reproduction</a:t>
            </a:r>
          </a:p>
          <a:p>
            <a:r>
              <a:rPr lang="en-US" b="1" u="sng" dirty="0" smtClean="0"/>
              <a:t>Storage</a:t>
            </a:r>
          </a:p>
          <a:p>
            <a:r>
              <a:rPr lang="en-US" b="1" u="sng" dirty="0" smtClean="0"/>
              <a:t>Transport</a:t>
            </a:r>
          </a:p>
          <a:p>
            <a:r>
              <a:rPr lang="en-US" b="1" u="sng" dirty="0" smtClean="0"/>
              <a:t>Hormones</a:t>
            </a:r>
            <a:endParaRPr lang="en-US" b="1" u="sn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8200" y="1295400"/>
            <a:ext cx="4041775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Root System Function</a:t>
            </a:r>
            <a:endParaRPr lang="en-US" sz="28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8200" y="2057400"/>
            <a:ext cx="4041775" cy="3951288"/>
          </a:xfrm>
        </p:spPr>
        <p:txBody>
          <a:bodyPr/>
          <a:lstStyle/>
          <a:p>
            <a:r>
              <a:rPr lang="en-US" b="1" u="sng" dirty="0" smtClean="0"/>
              <a:t>Anchorage</a:t>
            </a:r>
          </a:p>
          <a:p>
            <a:r>
              <a:rPr lang="en-US" b="1" u="sng" dirty="0" smtClean="0"/>
              <a:t>Absorption</a:t>
            </a:r>
          </a:p>
          <a:p>
            <a:r>
              <a:rPr lang="en-US" b="1" u="sng" dirty="0" smtClean="0"/>
              <a:t>Storage</a:t>
            </a:r>
          </a:p>
          <a:p>
            <a:r>
              <a:rPr lang="en-US" b="1" u="sng" dirty="0" smtClean="0"/>
              <a:t>Transport</a:t>
            </a:r>
          </a:p>
          <a:p>
            <a:r>
              <a:rPr lang="en-US" b="1" u="sng" dirty="0" smtClean="0"/>
              <a:t>Hormones</a:t>
            </a:r>
            <a:endParaRPr lang="en-US" b="1" u="sng" dirty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343400"/>
            <a:ext cx="2514600" cy="227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953000"/>
            <a:ext cx="348593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124200" y="5257800"/>
            <a:ext cx="9460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Shoot</a:t>
            </a:r>
          </a:p>
          <a:p>
            <a:pPr algn="ctr"/>
            <a:r>
              <a:rPr lang="en-US" sz="2000" b="1" dirty="0" smtClean="0"/>
              <a:t>System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0" y="5257800"/>
            <a:ext cx="9460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Root</a:t>
            </a:r>
          </a:p>
          <a:p>
            <a:pPr algn="ctr"/>
            <a:r>
              <a:rPr lang="en-US" sz="2000" b="1" dirty="0" smtClean="0"/>
              <a:t>System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544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Organ Systems</vt:lpstr>
      <vt:lpstr>Levels of Organization </vt:lpstr>
      <vt:lpstr>Cells</vt:lpstr>
      <vt:lpstr>Cells &amp; Their Functions</vt:lpstr>
      <vt:lpstr>Cells Working Together</vt:lpstr>
      <vt:lpstr>Tissues Working Together</vt:lpstr>
      <vt:lpstr>Tissues Working Together</vt:lpstr>
      <vt:lpstr>Organs Working Together</vt:lpstr>
      <vt:lpstr>Organ System Functions - Plants</vt:lpstr>
      <vt:lpstr>Human Organ Systems</vt:lpstr>
      <vt:lpstr>Organ System Functions - Human</vt:lpstr>
      <vt:lpstr>Organ System Functions - Human</vt:lpstr>
      <vt:lpstr>Organ Systems Working Together</vt:lpstr>
    </vt:vector>
  </TitlesOfParts>
  <Company>South Seneca School Disctrict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 Systems</dc:title>
  <dc:creator>FULTON,EDITH</dc:creator>
  <cp:lastModifiedBy>FULTON,EDITH</cp:lastModifiedBy>
  <cp:revision>43</cp:revision>
  <dcterms:created xsi:type="dcterms:W3CDTF">2013-11-27T16:27:37Z</dcterms:created>
  <dcterms:modified xsi:type="dcterms:W3CDTF">2016-12-12T13:47:11Z</dcterms:modified>
</cp:coreProperties>
</file>