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6" r:id="rId9"/>
    <p:sldId id="267" r:id="rId10"/>
    <p:sldId id="282" r:id="rId11"/>
    <p:sldId id="271" r:id="rId12"/>
    <p:sldId id="272" r:id="rId13"/>
    <p:sldId id="275" r:id="rId14"/>
    <p:sldId id="283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4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8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5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E8991-2D37-42CC-9647-9E294E47582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1AC4-C1AF-4385-8993-6AB20970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player/?assetGuid=1B403C60-4C96-4F05-983E-F2BDB7FFC138&amp;fromMyDe=0&amp;isPrinterFriendly=0&amp;provider=&amp;isLessonFromHealth=0&amp;productcode=US&amp;isAssigned=false&amp;includeHeader=YES&amp;homeworkGuid=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AvikrJBLgOi39M&amp;tbnid=hicV8aEErUuemM:&amp;ved=0CAUQjRw&amp;url=http://www.cbc.ca/news/world/story/2012/04/11/richter-scale-explainer.html&amp;ei=fCMhUdaJI-eB0AHiv4H4Cw&amp;bvm=bv.42553238,d.dmQ&amp;psig=AFQjCNGX7mxm0eCOrH1S06xK-J3SLbtCyQ&amp;ust=136121235351956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-hyOwsl_N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archives.nbclearn.com/portal/site/k-12/browse/?cuecard=525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DWppbejWD0SClM&amp;tbnid=RXepHnUh-o5ixM:&amp;ved=0CAUQjRw&amp;url=http://graphpad.co.uk/earthquake_waves.htm&amp;ei=a_8gUfilJqzh0wGgoIHYAw&amp;psig=AFQjCNGl0qHJymyger5PvJT-eW7bAwhoFA&amp;ust=1361203390697239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frm=1&amp;source=images&amp;cd=&amp;cad=rja&amp;docid=t5TN3IIrV0iuKM&amp;tbnid=QpCpbdeaWp5n-M:&amp;ved=0CAUQjRw&amp;url=http://earthsci.org/education/teacher/basicgeol/earthq/earthq.html&amp;ei=EwYhUbfJMerg0gHvtYDQDg&amp;psig=AFQjCNEhcxiA0aE1hcTESa7Ec13MFRj7pA&amp;ust=136120464276453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Earthquakes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Megaquake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Hour that Shook Japan</a:t>
            </a:r>
            <a:endParaRPr lang="en-US" dirty="0" smtClean="0"/>
          </a:p>
          <a:p>
            <a:r>
              <a:rPr lang="en-US" dirty="0" smtClean="0"/>
              <a:t>(42:58min)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Reading a Seismograph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long did it take for the </a:t>
            </a:r>
            <a:r>
              <a:rPr lang="en-US" b="1" dirty="0" smtClean="0"/>
              <a:t>P Wave </a:t>
            </a:r>
            <a:r>
              <a:rPr lang="en-US" dirty="0" smtClean="0"/>
              <a:t>to arrive at the station?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long did it take for the </a:t>
            </a:r>
            <a:r>
              <a:rPr lang="en-US" b="1" dirty="0" smtClean="0"/>
              <a:t>S Wave </a:t>
            </a:r>
            <a:r>
              <a:rPr lang="en-US" dirty="0" smtClean="0"/>
              <a:t>to arrive at the station?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S-P Interval </a:t>
            </a:r>
            <a:r>
              <a:rPr lang="en-US" dirty="0" smtClean="0"/>
              <a:t>for this earthquake?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438400"/>
            <a:ext cx="1378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9 min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1548" y="3962400"/>
            <a:ext cx="1638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19 min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486400"/>
            <a:ext cx="3389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19 – 9 = 10 min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Measuring Earthquakes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The </a:t>
            </a:r>
            <a:r>
              <a:rPr lang="en-US" b="1" u="sng" dirty="0" smtClean="0"/>
              <a:t>Moment Magnitude Scale</a:t>
            </a:r>
            <a:r>
              <a:rPr lang="en-US" dirty="0" smtClean="0"/>
              <a:t> - System used to rate the </a:t>
            </a:r>
            <a:r>
              <a:rPr lang="en-US" b="1" u="sng" dirty="0" smtClean="0"/>
              <a:t>total energy released </a:t>
            </a:r>
            <a:r>
              <a:rPr lang="en-US" dirty="0" smtClean="0"/>
              <a:t>by an earthquake.</a:t>
            </a:r>
          </a:p>
          <a:p>
            <a:pPr lvl="1"/>
            <a:r>
              <a:rPr lang="en-US" dirty="0" smtClean="0"/>
              <a:t>Rating criteria:</a:t>
            </a:r>
          </a:p>
          <a:p>
            <a:pPr lvl="2"/>
            <a:r>
              <a:rPr lang="en-US" dirty="0" smtClean="0"/>
              <a:t>How strong the seismic waves were</a:t>
            </a:r>
          </a:p>
          <a:p>
            <a:pPr lvl="2"/>
            <a:r>
              <a:rPr lang="en-US" dirty="0" smtClean="0"/>
              <a:t>How much movement occurred along the fault</a:t>
            </a:r>
          </a:p>
          <a:p>
            <a:pPr lvl="2"/>
            <a:r>
              <a:rPr lang="en-US" dirty="0" smtClean="0"/>
              <a:t>The strength of the rocks that broke when the fault slipped</a:t>
            </a:r>
          </a:p>
          <a:p>
            <a:pPr marL="914400" lvl="1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Moment Magnitude Scale</a:t>
            </a:r>
            <a:endParaRPr lang="en-US" dirty="0"/>
          </a:p>
        </p:txBody>
      </p:sp>
      <p:pic>
        <p:nvPicPr>
          <p:cNvPr id="30722" name="Picture 2" descr="http://www.cbc.ca/gfx/images/news/photos/2012/10/10/earthquake-magnitu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4267200" cy="556591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72200" y="2971800"/>
            <a:ext cx="273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Haitian Earthquake of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905000"/>
            <a:ext cx="2675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 Earthquake off Japan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Locating the Epicenter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8392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an earthquake occurs, seismologists attempt to figure out where the exact point of the earthquake was located, </a:t>
            </a:r>
            <a:r>
              <a:rPr lang="en-US" b="1" u="sng" dirty="0" smtClean="0"/>
              <a:t>epicenter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locate the epicenter of an earthquake, geologists use seismogram data at least </a:t>
            </a:r>
            <a:r>
              <a:rPr lang="en-US" b="1" u="sng" dirty="0" smtClean="0"/>
              <a:t>three</a:t>
            </a:r>
            <a:r>
              <a:rPr lang="en-US" dirty="0" smtClean="0"/>
              <a:t> different seismograph stations.</a:t>
            </a:r>
          </a:p>
          <a:p>
            <a:pPr lvl="2"/>
            <a:r>
              <a:rPr lang="en-US" b="1" u="sng" dirty="0" smtClean="0"/>
              <a:t>P waves </a:t>
            </a:r>
            <a:r>
              <a:rPr lang="en-US" dirty="0" smtClean="0"/>
              <a:t>arrive first, followed by </a:t>
            </a:r>
            <a:r>
              <a:rPr lang="en-US" b="1" u="sng" dirty="0" smtClean="0"/>
              <a:t>S Waves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The </a:t>
            </a:r>
            <a:r>
              <a:rPr lang="en-US" b="1" u="sng" dirty="0" smtClean="0"/>
              <a:t>closer</a:t>
            </a:r>
            <a:r>
              <a:rPr lang="en-US" dirty="0" smtClean="0"/>
              <a:t> the S-P Intervals the </a:t>
            </a:r>
            <a:r>
              <a:rPr lang="en-US" b="1" u="sng" dirty="0" smtClean="0"/>
              <a:t>closer</a:t>
            </a:r>
            <a:r>
              <a:rPr lang="en-US" dirty="0" smtClean="0"/>
              <a:t> the seismograph station is to the epicenter.</a:t>
            </a:r>
          </a:p>
          <a:p>
            <a:pPr lvl="3"/>
            <a:r>
              <a:rPr lang="en-US" dirty="0" smtClean="0"/>
              <a:t>The </a:t>
            </a:r>
            <a:r>
              <a:rPr lang="en-US" b="1" u="sng" dirty="0" smtClean="0"/>
              <a:t>larger</a:t>
            </a:r>
            <a:r>
              <a:rPr lang="en-US" dirty="0" smtClean="0"/>
              <a:t> the S-P Interval, the </a:t>
            </a:r>
            <a:r>
              <a:rPr lang="en-US" b="1" u="sng" dirty="0" smtClean="0"/>
              <a:t>farther</a:t>
            </a:r>
            <a:r>
              <a:rPr lang="en-US" dirty="0" smtClean="0"/>
              <a:t> the seismograph station is to the epicenter.. </a:t>
            </a:r>
          </a:p>
        </p:txBody>
      </p:sp>
      <p:pic>
        <p:nvPicPr>
          <p:cNvPr id="4098" name="Picture 2" descr="http://autocww2.colorado.edu/~toldy2/E64ContentFiles/EarthSciences/EarthquakeImage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24400"/>
            <a:ext cx="3086100" cy="182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Locating the Epicenter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67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How long did it take the P wave to reach Station B?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How long did it take the S wave to reach Station B?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What is the S-P interval for Station B?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How far did the P wave travel before it reached Station C?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1800" dirty="0" smtClean="0"/>
              <a:t>The closer to the epicenter a seismograph station is located, what happens to the S-P interval?</a:t>
            </a:r>
            <a:endParaRPr lang="en-US" sz="1800" dirty="0"/>
          </a:p>
        </p:txBody>
      </p:sp>
      <p:pic>
        <p:nvPicPr>
          <p:cNvPr id="5122" name="Picture 2" descr="http://autocww2.colorado.edu/~toldy2/E64ContentFiles/EarthSciences/EarthquakeImage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33" y="1143000"/>
            <a:ext cx="4710165" cy="267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381000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2.5 min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22860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4343400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min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2286000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4800600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– 2.5 = 3.5 min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5257800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2000 km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6096000"/>
            <a:ext cx="3036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 gets shorter, smaller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1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-personal.umich.edu/~sarhaus/blank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63951"/>
            <a:ext cx="7391400" cy="53968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Locating the Epicenter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2971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. A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0480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 B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67893" y="4219917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.</a:t>
            </a:r>
            <a:r>
              <a:rPr lang="en-US" sz="2000" b="1" dirty="0" smtClean="0"/>
              <a:t> C</a:t>
            </a:r>
            <a:endParaRPr lang="en-US" sz="2000" b="1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486400"/>
            <a:ext cx="1524000" cy="73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324600" y="6172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617220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  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5105400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cm = 1000km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 flipV="1">
            <a:off x="6324600" y="28956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2514600"/>
            <a:ext cx="1828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3276600"/>
            <a:ext cx="2895600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010400" y="33528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91400" y="3124200"/>
            <a:ext cx="107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Epicenter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Earthquake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than just the shaking, twisting and breaking of the land earthquakes have other factors that cause damage as well:</a:t>
            </a:r>
          </a:p>
          <a:p>
            <a:pPr lvl="1"/>
            <a:r>
              <a:rPr lang="en-US" b="1" u="sng" dirty="0" smtClean="0"/>
              <a:t>Liquefaction</a:t>
            </a:r>
          </a:p>
          <a:p>
            <a:pPr lvl="1"/>
            <a:r>
              <a:rPr lang="en-US" b="1" u="sng" dirty="0" smtClean="0"/>
              <a:t>Aftershocks</a:t>
            </a:r>
          </a:p>
          <a:p>
            <a:pPr lvl="1"/>
            <a:r>
              <a:rPr lang="en-US" b="1" u="sng" dirty="0" smtClean="0"/>
              <a:t>Tsunamis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hlinkClick r:id="rId2"/>
              </a:rPr>
              <a:t>Liquefaction</a:t>
            </a:r>
            <a:r>
              <a:rPr lang="en-US" dirty="0" smtClean="0"/>
              <a:t> and Aftershocks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Liquefaction</a:t>
            </a:r>
            <a:r>
              <a:rPr lang="en-US" dirty="0" smtClean="0"/>
              <a:t>: When the Earth’s violent shaking suddenly turns </a:t>
            </a:r>
            <a:r>
              <a:rPr lang="en-US" b="1" u="sng" dirty="0" smtClean="0"/>
              <a:t>loose, soft soil </a:t>
            </a:r>
            <a:r>
              <a:rPr lang="en-US" dirty="0" smtClean="0"/>
              <a:t>into </a:t>
            </a:r>
            <a:r>
              <a:rPr lang="en-US" b="1" u="sng" dirty="0" smtClean="0"/>
              <a:t>liquid mud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Occurs where soil is </a:t>
            </a:r>
            <a:r>
              <a:rPr lang="en-US" b="1" u="sng" dirty="0" smtClean="0"/>
              <a:t>full of moisture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trigger </a:t>
            </a:r>
            <a:r>
              <a:rPr lang="en-US" b="1" u="sng" dirty="0" smtClean="0"/>
              <a:t>landslides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Aftershocks</a:t>
            </a:r>
            <a:r>
              <a:rPr lang="en-US" dirty="0" smtClean="0"/>
              <a:t>: A </a:t>
            </a:r>
            <a:r>
              <a:rPr lang="en-US" b="1" u="sng" dirty="0" smtClean="0"/>
              <a:t>smaller earthquake </a:t>
            </a:r>
            <a:r>
              <a:rPr lang="en-US" dirty="0" smtClean="0"/>
              <a:t>that occurs after a larger earthquake in the same area.</a:t>
            </a:r>
          </a:p>
          <a:p>
            <a:pPr lvl="1"/>
            <a:r>
              <a:rPr lang="en-US" dirty="0" smtClean="0"/>
              <a:t>Can occur </a:t>
            </a:r>
            <a:r>
              <a:rPr lang="en-US" b="1" u="sng" dirty="0" smtClean="0"/>
              <a:t>hours, days or even months later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hlinkClick r:id="rId2"/>
              </a:rPr>
              <a:t>Tsunami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/>
          <a:lstStyle/>
          <a:p>
            <a:r>
              <a:rPr lang="en-US" dirty="0" smtClean="0"/>
              <a:t>An earthquake occurring in the </a:t>
            </a:r>
            <a:r>
              <a:rPr lang="en-US" b="1" u="sng" dirty="0" smtClean="0"/>
              <a:t>ocean floor </a:t>
            </a:r>
            <a:r>
              <a:rPr lang="en-US" dirty="0" smtClean="0"/>
              <a:t>causes the ocean floor to </a:t>
            </a:r>
            <a:r>
              <a:rPr lang="en-US" b="1" u="sng" dirty="0" smtClean="0"/>
              <a:t>rise</a:t>
            </a:r>
            <a:r>
              <a:rPr lang="en-US" dirty="0" smtClean="0"/>
              <a:t> and </a:t>
            </a:r>
            <a:r>
              <a:rPr lang="en-US" b="1" u="sng" dirty="0" smtClean="0"/>
              <a:t>push</a:t>
            </a:r>
            <a:r>
              <a:rPr lang="en-US" dirty="0" smtClean="0"/>
              <a:t> the water away from it, </a:t>
            </a:r>
            <a:r>
              <a:rPr lang="en-US" b="1" u="sng" dirty="0" smtClean="0"/>
              <a:t>tsunami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the wave hit the </a:t>
            </a:r>
            <a:r>
              <a:rPr lang="en-US" b="1" u="sng" dirty="0" smtClean="0"/>
              <a:t>coastline</a:t>
            </a:r>
            <a:r>
              <a:rPr lang="en-US" dirty="0" smtClean="0"/>
              <a:t> the water is then </a:t>
            </a:r>
            <a:r>
              <a:rPr lang="en-US" b="1" u="sng" dirty="0" smtClean="0"/>
              <a:t>pushed up </a:t>
            </a:r>
            <a:r>
              <a:rPr lang="en-US" dirty="0" smtClean="0"/>
              <a:t>creating a </a:t>
            </a:r>
            <a:r>
              <a:rPr lang="en-US" b="1" u="sng" dirty="0" smtClean="0"/>
              <a:t>mountain of water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4818" name="Picture 2" descr="http://watersystemsblkh.wikispaces.com/file/view/Tsunami_Diagram.jpg/233281978/490x218/Tsunami_Diagr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191000"/>
            <a:ext cx="548080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an Earthquake?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114800" cy="4876800"/>
          </a:xfrm>
        </p:spPr>
        <p:txBody>
          <a:bodyPr/>
          <a:lstStyle/>
          <a:p>
            <a:r>
              <a:rPr lang="en-US" dirty="0" smtClean="0"/>
              <a:t>A sudden </a:t>
            </a:r>
            <a:r>
              <a:rPr lang="en-US" b="1" u="sng" dirty="0" smtClean="0"/>
              <a:t>release</a:t>
            </a:r>
            <a:r>
              <a:rPr lang="en-US" dirty="0" smtClean="0"/>
              <a:t> of stored </a:t>
            </a:r>
            <a:r>
              <a:rPr lang="en-US" b="1" u="sng" dirty="0" smtClean="0"/>
              <a:t>potential energy </a:t>
            </a:r>
            <a:r>
              <a:rPr lang="en-US" dirty="0" smtClean="0"/>
              <a:t>that makes the Earth shake.</a:t>
            </a:r>
          </a:p>
          <a:p>
            <a:pPr lvl="1"/>
            <a:r>
              <a:rPr lang="en-US" dirty="0" smtClean="0"/>
              <a:t>Happens within the </a:t>
            </a:r>
            <a:r>
              <a:rPr lang="en-US" b="1" u="sng" dirty="0" smtClean="0"/>
              <a:t>lithosphere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common along a </a:t>
            </a:r>
            <a:r>
              <a:rPr lang="en-US" b="1" u="sng" dirty="0" smtClean="0"/>
              <a:t>transform</a:t>
            </a:r>
            <a:r>
              <a:rPr lang="en-US" dirty="0" smtClean="0"/>
              <a:t> boundary.</a:t>
            </a:r>
          </a:p>
        </p:txBody>
      </p:sp>
      <p:pic>
        <p:nvPicPr>
          <p:cNvPr id="3074" name="Picture 2" descr="http://www.windows2universe.org/earth/geology/images/eq1_USGS_N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0"/>
            <a:ext cx="4553879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30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Parts of an Earthquake</a:t>
            </a:r>
            <a:endParaRPr lang="en-US" dirty="0"/>
          </a:p>
        </p:txBody>
      </p:sp>
      <p:pic>
        <p:nvPicPr>
          <p:cNvPr id="7" name="Picture 2" descr="http://www.windows2universe.org/earth/geology/images/eq1_USGS_N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601879" cy="419767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14800" y="2514600"/>
            <a:ext cx="199253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Epicenter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4648200"/>
            <a:ext cx="126585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Focus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733800"/>
            <a:ext cx="113383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Fault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088228">
            <a:off x="407726" y="5764890"/>
            <a:ext cx="297363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Seismic Waves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7339321">
            <a:off x="2212643" y="3948243"/>
            <a:ext cx="341432" cy="3457315"/>
          </a:xfrm>
          <a:prstGeom prst="leftBrace">
            <a:avLst>
              <a:gd name="adj1" fmla="val 8333"/>
              <a:gd name="adj2" fmla="val 4830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Parts of an 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Fault</a:t>
            </a:r>
            <a:r>
              <a:rPr lang="en-US" dirty="0" smtClean="0"/>
              <a:t> – the </a:t>
            </a:r>
            <a:r>
              <a:rPr lang="en-US" b="1" u="sng" dirty="0" smtClean="0"/>
              <a:t>break</a:t>
            </a:r>
            <a:r>
              <a:rPr lang="en-US" dirty="0" smtClean="0"/>
              <a:t> in the Earth’s curst.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Focus</a:t>
            </a:r>
            <a:r>
              <a:rPr lang="en-US" dirty="0" smtClean="0"/>
              <a:t> – the point </a:t>
            </a:r>
            <a:r>
              <a:rPr lang="en-US" b="1" u="sng" dirty="0" smtClean="0"/>
              <a:t>beneath</a:t>
            </a:r>
            <a:r>
              <a:rPr lang="en-US" dirty="0" smtClean="0"/>
              <a:t> the Earth’s surface where the rocks </a:t>
            </a:r>
            <a:r>
              <a:rPr lang="en-US" b="1" u="sng" dirty="0" smtClean="0"/>
              <a:t>break</a:t>
            </a:r>
            <a:r>
              <a:rPr lang="en-US" dirty="0" smtClean="0"/>
              <a:t> and </a:t>
            </a:r>
            <a:r>
              <a:rPr lang="en-US" b="1" u="sng" dirty="0" smtClean="0"/>
              <a:t>move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u="sng" dirty="0" smtClean="0"/>
              <a:t>Point of origin </a:t>
            </a:r>
            <a:r>
              <a:rPr lang="en-US" dirty="0" smtClean="0"/>
              <a:t>of an earthquake.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Epicenter</a:t>
            </a:r>
            <a:r>
              <a:rPr lang="en-US" dirty="0" smtClean="0"/>
              <a:t> – point </a:t>
            </a:r>
            <a:r>
              <a:rPr lang="en-US" b="1" u="sng" dirty="0" smtClean="0"/>
              <a:t>directly above </a:t>
            </a:r>
            <a:r>
              <a:rPr lang="en-US" dirty="0" smtClean="0"/>
              <a:t>the focus on Earth’s surface.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Has the most </a:t>
            </a:r>
            <a:r>
              <a:rPr lang="en-US" b="1" u="sng" dirty="0" smtClean="0"/>
              <a:t>violent shaking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Earthquake waves reach this location </a:t>
            </a:r>
            <a:r>
              <a:rPr lang="en-US" b="1" u="sng" dirty="0" smtClean="0"/>
              <a:t>first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Seismic Waves </a:t>
            </a:r>
            <a:r>
              <a:rPr lang="en-US" dirty="0" smtClean="0"/>
              <a:t>– </a:t>
            </a:r>
            <a:r>
              <a:rPr lang="en-US" b="1" u="sng" dirty="0" smtClean="0"/>
              <a:t>vibrations</a:t>
            </a:r>
            <a:r>
              <a:rPr lang="en-US" dirty="0" smtClean="0"/>
              <a:t> created by the earthquake.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3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Seismic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4754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There are </a:t>
            </a:r>
            <a:r>
              <a:rPr lang="en-US" b="1" u="sng" dirty="0" smtClean="0"/>
              <a:t>three</a:t>
            </a:r>
            <a:r>
              <a:rPr lang="en-US" dirty="0" smtClean="0"/>
              <a:t> main types of seismic waves: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Waves (</a:t>
            </a:r>
            <a:r>
              <a:rPr lang="en-US" b="1" u="sng" dirty="0" smtClean="0"/>
              <a:t>P Waves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“Push-Pull waves” or </a:t>
            </a:r>
            <a:r>
              <a:rPr lang="en-US" b="1" u="sng" dirty="0" smtClean="0"/>
              <a:t>compression waves</a:t>
            </a:r>
            <a:r>
              <a:rPr lang="en-US" dirty="0" smtClean="0"/>
              <a:t>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they move only </a:t>
            </a:r>
            <a:r>
              <a:rPr lang="en-US" b="1" u="sng" dirty="0" smtClean="0"/>
              <a:t>back and forth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The </a:t>
            </a:r>
            <a:r>
              <a:rPr lang="en-US" b="1" u="sng" dirty="0" smtClean="0"/>
              <a:t>fastest</a:t>
            </a:r>
            <a:r>
              <a:rPr lang="en-US" dirty="0" smtClean="0"/>
              <a:t> of the wave types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arrive at a given point </a:t>
            </a:r>
            <a:r>
              <a:rPr lang="en-US" b="1" u="sng" dirty="0" smtClean="0"/>
              <a:t>first</a:t>
            </a:r>
            <a:endParaRPr lang="en-US" dirty="0" smtClean="0"/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Travel at </a:t>
            </a:r>
            <a:r>
              <a:rPr lang="en-US" b="1" dirty="0" smtClean="0"/>
              <a:t>6.4km/sec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Travel through </a:t>
            </a:r>
            <a:r>
              <a:rPr lang="en-US" b="1" u="sng" dirty="0" smtClean="0"/>
              <a:t>solids, liquids and gases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29012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Seismic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47545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Secondary Waves (</a:t>
            </a:r>
            <a:r>
              <a:rPr lang="en-US" b="1" u="sng" dirty="0" smtClean="0"/>
              <a:t>S Waves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Arrive at a given point </a:t>
            </a:r>
            <a:r>
              <a:rPr lang="en-US" b="1" u="sng" dirty="0" smtClean="0"/>
              <a:t>second</a:t>
            </a:r>
            <a:r>
              <a:rPr lang="en-US" dirty="0" smtClean="0"/>
              <a:t>, after P Waves.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Travel at </a:t>
            </a:r>
            <a:r>
              <a:rPr lang="en-US" b="1" u="sng" dirty="0" smtClean="0"/>
              <a:t>3.2 km/sec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Travel through </a:t>
            </a:r>
            <a:r>
              <a:rPr lang="en-US" b="1" u="sng" dirty="0" smtClean="0"/>
              <a:t>solids</a:t>
            </a:r>
            <a:r>
              <a:rPr lang="en-US" dirty="0" smtClean="0"/>
              <a:t> ONLY!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Cause rock particles to move from </a:t>
            </a:r>
            <a:r>
              <a:rPr lang="en-US" b="1" u="sng" dirty="0" smtClean="0"/>
              <a:t>side to side </a:t>
            </a:r>
            <a:r>
              <a:rPr lang="en-US" dirty="0" smtClean="0"/>
              <a:t>and </a:t>
            </a:r>
            <a:r>
              <a:rPr lang="en-US" b="1" u="sng" dirty="0" smtClean="0"/>
              <a:t>up and down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0"/>
            <a:ext cx="260560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Seismic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Surface Waves (</a:t>
            </a:r>
            <a:r>
              <a:rPr lang="en-US" b="1" u="sng" dirty="0" smtClean="0"/>
              <a:t>L Waves</a:t>
            </a:r>
            <a:r>
              <a:rPr lang="en-US" dirty="0" smtClean="0"/>
              <a:t>)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Arrive </a:t>
            </a:r>
            <a:r>
              <a:rPr lang="en-US" b="1" u="sng" dirty="0" smtClean="0"/>
              <a:t>last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Cause the </a:t>
            </a:r>
            <a:r>
              <a:rPr lang="en-US" b="1" u="sng" dirty="0" smtClean="0"/>
              <a:t>most damage</a:t>
            </a:r>
            <a:r>
              <a:rPr lang="en-US" dirty="0" smtClean="0"/>
              <a:t> for </a:t>
            </a:r>
          </a:p>
          <a:p>
            <a:pPr marL="914400" lvl="1" indent="-514350">
              <a:buNone/>
            </a:pPr>
            <a:r>
              <a:rPr lang="en-US" dirty="0" smtClean="0"/>
              <a:t>	they </a:t>
            </a:r>
            <a:r>
              <a:rPr lang="en-US" b="1" u="sng" dirty="0" smtClean="0"/>
              <a:t>bend and twist</a:t>
            </a:r>
            <a:r>
              <a:rPr lang="en-US" dirty="0" smtClean="0"/>
              <a:t> Earth’s surface.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05000"/>
            <a:ext cx="287749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Detecting Earthquakes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record and measure the </a:t>
            </a:r>
            <a:r>
              <a:rPr lang="en-US" b="1" u="sng" dirty="0" smtClean="0"/>
              <a:t>vibration</a:t>
            </a:r>
            <a:r>
              <a:rPr lang="en-US" dirty="0" smtClean="0"/>
              <a:t> of </a:t>
            </a:r>
            <a:r>
              <a:rPr lang="en-US" b="1" u="sng" dirty="0" smtClean="0"/>
              <a:t>seismic waves</a:t>
            </a:r>
            <a:r>
              <a:rPr lang="en-US" dirty="0" smtClean="0"/>
              <a:t>, geologists use an instrument called a </a:t>
            </a:r>
            <a:r>
              <a:rPr lang="en-US" b="1" u="sng" dirty="0" smtClean="0"/>
              <a:t>seismograph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b="1" u="sng" dirty="0" smtClean="0"/>
              <a:t>higher</a:t>
            </a:r>
            <a:r>
              <a:rPr lang="en-US" dirty="0" smtClean="0"/>
              <a:t> the peak on the seismogram the </a:t>
            </a:r>
            <a:r>
              <a:rPr lang="en-US" b="1" u="sng" dirty="0" smtClean="0"/>
              <a:t>stronger</a:t>
            </a:r>
            <a:r>
              <a:rPr lang="en-US" dirty="0" smtClean="0"/>
              <a:t> the earthquake.</a:t>
            </a:r>
          </a:p>
          <a:p>
            <a:pPr lvl="1"/>
            <a:r>
              <a:rPr lang="en-US" dirty="0" smtClean="0"/>
              <a:t>The </a:t>
            </a:r>
            <a:r>
              <a:rPr lang="en-US" b="1" u="sng" dirty="0" smtClean="0"/>
              <a:t>shorter</a:t>
            </a:r>
            <a:r>
              <a:rPr lang="en-US" dirty="0" smtClean="0"/>
              <a:t> the peak on the seismogram the </a:t>
            </a:r>
            <a:r>
              <a:rPr lang="en-US" b="1" u="sng" dirty="0" smtClean="0"/>
              <a:t>weaker</a:t>
            </a:r>
            <a:r>
              <a:rPr lang="en-US" dirty="0" smtClean="0"/>
              <a:t> the earthquake.</a:t>
            </a:r>
          </a:p>
          <a:p>
            <a:pPr lvl="1"/>
            <a:r>
              <a:rPr lang="en-US" dirty="0" smtClean="0"/>
              <a:t>The </a:t>
            </a:r>
            <a:r>
              <a:rPr lang="en-US" b="1" u="sng" dirty="0" smtClean="0"/>
              <a:t>time difference </a:t>
            </a:r>
            <a:r>
              <a:rPr lang="en-US" dirty="0" smtClean="0"/>
              <a:t>between the arrival of the P-wave and S-wave = </a:t>
            </a:r>
            <a:r>
              <a:rPr lang="en-US" b="1" u="sng" dirty="0" smtClean="0"/>
              <a:t>S-P Interval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http://graphpad.co.uk/images/earthquake_waves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799" y="1600200"/>
            <a:ext cx="355209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Reading a Seismograph</a:t>
            </a:r>
            <a:endParaRPr lang="en-US" dirty="0"/>
          </a:p>
        </p:txBody>
      </p:sp>
      <p:pic>
        <p:nvPicPr>
          <p:cNvPr id="24580" name="Picture 4" descr="http://earthsci.org/education/teacher/basicgeol/earthq/sgrap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20" y="1600200"/>
            <a:ext cx="7757680" cy="4491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799" y="2640596"/>
            <a:ext cx="6957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0                                          10                                           20                                           30                                           40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612855" y="575391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(min)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3048000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67200" y="2971800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39624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 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9624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 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4495800"/>
            <a:ext cx="283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S-P Interval: 19 – 9 = 10 min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735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Earthquakes</vt:lpstr>
      <vt:lpstr>What is an Earthquake?</vt:lpstr>
      <vt:lpstr>Parts of an Earthquake</vt:lpstr>
      <vt:lpstr>Parts of an Earthquake</vt:lpstr>
      <vt:lpstr>Seismic Waves</vt:lpstr>
      <vt:lpstr>Seismic Waves</vt:lpstr>
      <vt:lpstr>Seismic Waves</vt:lpstr>
      <vt:lpstr>Detecting Earthquakes</vt:lpstr>
      <vt:lpstr>Reading a Seismograph</vt:lpstr>
      <vt:lpstr>Reading a Seismograph</vt:lpstr>
      <vt:lpstr>Measuring Earthquakes</vt:lpstr>
      <vt:lpstr>The Moment Magnitude Scale</vt:lpstr>
      <vt:lpstr>Locating the Epicenter</vt:lpstr>
      <vt:lpstr>Locating the Epicenter</vt:lpstr>
      <vt:lpstr>Locating the Epicenter</vt:lpstr>
      <vt:lpstr>Earthquake Damage</vt:lpstr>
      <vt:lpstr>Liquefaction and Aftershocks</vt:lpstr>
      <vt:lpstr>Tsunami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FULTON,EDITH</dc:creator>
  <cp:lastModifiedBy>FULTON,EDITH</cp:lastModifiedBy>
  <cp:revision>81</cp:revision>
  <dcterms:created xsi:type="dcterms:W3CDTF">2013-02-14T18:56:05Z</dcterms:created>
  <dcterms:modified xsi:type="dcterms:W3CDTF">2015-03-17T14:24:55Z</dcterms:modified>
</cp:coreProperties>
</file>