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34C3-1209-4767-8C11-613E2346AFEE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D951-11BE-4318-84A0-688C3691F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Elements_of_Chemistry__Acids__Bases__and_Salts.fl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matterandchemistry/phscal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matterandchemistry/acidsandbas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hhe.com/physsci/chemistry/chang7/esp/folder_structure/ac/m2/s1/acm2s1_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Intro to Acids and 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Strengths of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u="sng" dirty="0" smtClean="0"/>
              <a:t>Strong</a:t>
            </a:r>
            <a:r>
              <a:rPr lang="en-US" dirty="0" smtClean="0"/>
              <a:t> = most of the molecules react to form </a:t>
            </a:r>
            <a:r>
              <a:rPr lang="en-US" b="1" u="sng" dirty="0" smtClean="0"/>
              <a:t>H+</a:t>
            </a:r>
            <a:r>
              <a:rPr lang="en-US" dirty="0" smtClean="0"/>
              <a:t> or </a:t>
            </a:r>
            <a:r>
              <a:rPr lang="en-US" b="1" u="sng" dirty="0" smtClean="0"/>
              <a:t>OH-</a:t>
            </a:r>
            <a:r>
              <a:rPr lang="en-US" dirty="0" smtClean="0"/>
              <a:t> ions in solution.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Strong Acids</a:t>
            </a:r>
            <a:r>
              <a:rPr lang="en-US" dirty="0" smtClean="0"/>
              <a:t>:		</a:t>
            </a:r>
            <a:r>
              <a:rPr lang="en-US" b="1" u="sng" dirty="0" smtClean="0"/>
              <a:t>Strong Bases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b="1" u="sng" dirty="0" smtClean="0"/>
              <a:t>Weak</a:t>
            </a:r>
            <a:r>
              <a:rPr lang="en-US" dirty="0" smtClean="0"/>
              <a:t> = fewer molecules react.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Weak Acids</a:t>
            </a:r>
            <a:r>
              <a:rPr lang="en-US" dirty="0" smtClean="0"/>
              <a:t>:		</a:t>
            </a:r>
            <a:r>
              <a:rPr lang="en-US" b="1" u="sng" dirty="0" smtClean="0"/>
              <a:t>Weak Bases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971800"/>
            <a:ext cx="25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Hydrochloric Acid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429000"/>
            <a:ext cx="1938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Sulfuric Acid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88620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Nitric Acid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971800"/>
            <a:ext cx="59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Lye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429000"/>
            <a:ext cx="2464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Sodium Hydroxide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5715000"/>
            <a:ext cx="176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Acetic Acid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791200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Ammonia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Measuring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find out the concentration of ions, chemists use a numeric scale called the </a:t>
            </a:r>
            <a:r>
              <a:rPr lang="en-US" b="1" u="sng" dirty="0" smtClean="0"/>
              <a:t>pH scale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Ranges from </a:t>
            </a:r>
            <a:r>
              <a:rPr lang="en-US" b="1" u="sng" dirty="0" smtClean="0"/>
              <a:t>0-14</a:t>
            </a:r>
          </a:p>
          <a:p>
            <a:pPr lvl="2"/>
            <a:r>
              <a:rPr lang="en-US" b="1" u="sng" dirty="0" smtClean="0"/>
              <a:t>Lower</a:t>
            </a:r>
            <a:r>
              <a:rPr lang="en-US" dirty="0" smtClean="0"/>
              <a:t> than 7 = </a:t>
            </a:r>
            <a:r>
              <a:rPr lang="en-US" b="1" u="sng" dirty="0" smtClean="0"/>
              <a:t>acids</a:t>
            </a:r>
          </a:p>
          <a:p>
            <a:pPr lvl="3"/>
            <a:r>
              <a:rPr lang="en-US" dirty="0" smtClean="0"/>
              <a:t>The lower the pH the higher the concentration of H+ molecules</a:t>
            </a:r>
          </a:p>
          <a:p>
            <a:pPr lvl="2"/>
            <a:r>
              <a:rPr lang="en-US" b="1" u="sng" dirty="0" smtClean="0"/>
              <a:t>7</a:t>
            </a:r>
            <a:r>
              <a:rPr lang="en-US" dirty="0" smtClean="0"/>
              <a:t> = </a:t>
            </a:r>
            <a:r>
              <a:rPr lang="en-US" b="1" u="sng" dirty="0" smtClean="0"/>
              <a:t>neutral</a:t>
            </a:r>
            <a:r>
              <a:rPr lang="en-US" dirty="0" smtClean="0"/>
              <a:t> (water)</a:t>
            </a:r>
          </a:p>
          <a:p>
            <a:pPr lvl="2"/>
            <a:r>
              <a:rPr lang="en-US" b="1" u="sng" dirty="0" smtClean="0"/>
              <a:t>Higher</a:t>
            </a:r>
            <a:r>
              <a:rPr lang="en-US" dirty="0" smtClean="0"/>
              <a:t> than 7 = </a:t>
            </a:r>
            <a:r>
              <a:rPr lang="en-US" b="1" u="sng" dirty="0" smtClean="0"/>
              <a:t>bases</a:t>
            </a:r>
          </a:p>
          <a:p>
            <a:pPr lvl="3"/>
            <a:r>
              <a:rPr lang="en-US" dirty="0" smtClean="0"/>
              <a:t>The higher the pH the lower the concentration of H+ molecules</a:t>
            </a:r>
          </a:p>
          <a:p>
            <a:r>
              <a:rPr lang="en-US" dirty="0" smtClean="0"/>
              <a:t>To find the pH of a solution you can use an indicator.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6172200"/>
            <a:ext cx="205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Brainpop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pH Scale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 Scale</a:t>
            </a:r>
            <a:endParaRPr lang="en-US" dirty="0"/>
          </a:p>
        </p:txBody>
      </p:sp>
      <p:pic>
        <p:nvPicPr>
          <p:cNvPr id="22530" name="Picture 2" descr="http://www.collective-evolution.com/wp-content/uploads/2011/12/PH-Sca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732876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20574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Basic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Acidic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Cabbage Juice Indicator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77047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Identifying Acids and Bases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915498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Red Litmus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Blue Litmus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Cabbage Juice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Acid or Base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Purple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Neutral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Baking Soda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Green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Vinegar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Acid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Bleach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Green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Lemmon Juice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Acid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Blue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Properties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 properties: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Tastes sour</a:t>
            </a:r>
          </a:p>
          <a:p>
            <a:pPr lvl="2"/>
            <a:r>
              <a:rPr lang="en-US" dirty="0" smtClean="0"/>
              <a:t>Lemons, grapefruits, oranges, limes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Reacts with </a:t>
            </a:r>
            <a:r>
              <a:rPr lang="en-US" b="1" u="sng" dirty="0" smtClean="0"/>
              <a:t>metals</a:t>
            </a:r>
            <a:r>
              <a:rPr lang="en-US" dirty="0" smtClean="0"/>
              <a:t> and </a:t>
            </a:r>
            <a:r>
              <a:rPr lang="en-US" b="1" u="sng" dirty="0" smtClean="0"/>
              <a:t>carbonates</a:t>
            </a:r>
          </a:p>
          <a:p>
            <a:pPr lvl="2"/>
            <a:r>
              <a:rPr lang="en-US" b="1" dirty="0" smtClean="0"/>
              <a:t>Metals</a:t>
            </a:r>
            <a:r>
              <a:rPr lang="en-US" dirty="0" smtClean="0"/>
              <a:t>: Magnesium, zinc and iron produce </a:t>
            </a:r>
            <a:r>
              <a:rPr lang="en-US" b="1" u="sng" dirty="0" smtClean="0"/>
              <a:t>hydrogen gas </a:t>
            </a:r>
            <a:r>
              <a:rPr lang="en-US" dirty="0" smtClean="0"/>
              <a:t>when they react with an acid and </a:t>
            </a:r>
            <a:r>
              <a:rPr lang="en-US" b="1" u="sng" dirty="0" smtClean="0"/>
              <a:t>disappear</a:t>
            </a:r>
            <a:r>
              <a:rPr lang="en-US" dirty="0" smtClean="0"/>
              <a:t> = corrosive, “</a:t>
            </a:r>
            <a:r>
              <a:rPr lang="en-US" b="1" u="sng" dirty="0" smtClean="0"/>
              <a:t>eat away</a:t>
            </a:r>
            <a:r>
              <a:rPr lang="en-US" dirty="0" smtClean="0"/>
              <a:t>”.</a:t>
            </a:r>
          </a:p>
          <a:p>
            <a:pPr lvl="2"/>
            <a:r>
              <a:rPr lang="en-US" b="1" dirty="0" smtClean="0"/>
              <a:t>Carbonates</a:t>
            </a:r>
            <a:r>
              <a:rPr lang="en-US" dirty="0" smtClean="0"/>
              <a:t>: react to form a gas, </a:t>
            </a:r>
            <a:r>
              <a:rPr lang="en-US" b="1" u="sng" dirty="0" smtClean="0"/>
              <a:t>carbon dioxide</a:t>
            </a:r>
            <a:r>
              <a:rPr lang="en-US" dirty="0" smtClean="0"/>
              <a:t> (CO2).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Reacts with an </a:t>
            </a:r>
            <a:r>
              <a:rPr lang="en-US" b="1" u="sng" dirty="0" smtClean="0"/>
              <a:t>indicator</a:t>
            </a:r>
            <a:r>
              <a:rPr lang="en-US" dirty="0" smtClean="0"/>
              <a:t> </a:t>
            </a:r>
          </a:p>
          <a:p>
            <a:pPr marL="1371600" lvl="2" indent="-514350"/>
            <a:r>
              <a:rPr lang="en-US" dirty="0" smtClean="0"/>
              <a:t>An indicator is any substance that </a:t>
            </a:r>
            <a:r>
              <a:rPr lang="en-US" b="1" u="sng" dirty="0" smtClean="0"/>
              <a:t>changes color </a:t>
            </a:r>
            <a:r>
              <a:rPr lang="en-US" dirty="0" smtClean="0"/>
              <a:t>when in the presence of the substance it tests for</a:t>
            </a:r>
          </a:p>
          <a:p>
            <a:pPr marL="1828800" lvl="3" indent="-514350"/>
            <a:r>
              <a:rPr lang="en-US" b="1" u="sng" dirty="0" smtClean="0"/>
              <a:t>Cabbage Juice</a:t>
            </a:r>
            <a:r>
              <a:rPr lang="en-US" dirty="0" smtClean="0"/>
              <a:t> Indicator – turns </a:t>
            </a:r>
            <a:r>
              <a:rPr lang="en-US" b="1" u="sng" dirty="0" smtClean="0"/>
              <a:t>red</a:t>
            </a:r>
            <a:r>
              <a:rPr lang="en-US" dirty="0" smtClean="0"/>
              <a:t> in the presence of an </a:t>
            </a:r>
            <a:r>
              <a:rPr lang="en-US" b="1" u="sng" dirty="0" smtClean="0"/>
              <a:t>acid</a:t>
            </a:r>
            <a:r>
              <a:rPr lang="en-US" dirty="0" smtClean="0"/>
              <a:t>. </a:t>
            </a:r>
          </a:p>
          <a:p>
            <a:pPr marL="1828800" lvl="3" indent="-514350"/>
            <a:r>
              <a:rPr lang="en-US" dirty="0" smtClean="0"/>
              <a:t>Turns </a:t>
            </a:r>
            <a:r>
              <a:rPr lang="en-US" b="1" u="sng" dirty="0" smtClean="0"/>
              <a:t>blue</a:t>
            </a:r>
            <a:r>
              <a:rPr lang="en-US" dirty="0" smtClean="0"/>
              <a:t> litmus paper </a:t>
            </a:r>
            <a:r>
              <a:rPr lang="en-US" b="1" u="sng" dirty="0" smtClean="0"/>
              <a:t>red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19800" y="304800"/>
            <a:ext cx="27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Brainpop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Acids and 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Properties of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properties: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u="sng" dirty="0" smtClean="0"/>
              <a:t>Tastes bitter</a:t>
            </a:r>
          </a:p>
          <a:p>
            <a:pPr marL="1314450" lvl="2" indent="-514350"/>
            <a:r>
              <a:rPr lang="en-US" dirty="0" smtClean="0"/>
              <a:t>Tonic water, soaps, shampoos and detergents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u="sng" dirty="0" smtClean="0"/>
              <a:t>Feels slippery</a:t>
            </a:r>
          </a:p>
          <a:p>
            <a:pPr marL="1314450" lvl="2" indent="-514350"/>
            <a:r>
              <a:rPr lang="en-US" dirty="0" smtClean="0"/>
              <a:t>Strong bases can irritate and or even burn your skin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Reacts with an indicator: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u="sng" dirty="0" smtClean="0"/>
              <a:t>Cabbage Juice Indicator </a:t>
            </a:r>
            <a:r>
              <a:rPr lang="en-US" dirty="0" smtClean="0"/>
              <a:t>– turns </a:t>
            </a:r>
            <a:r>
              <a:rPr lang="en-US" b="1" u="sng" dirty="0" smtClean="0"/>
              <a:t>blue, green or yellow </a:t>
            </a:r>
            <a:r>
              <a:rPr lang="en-US" dirty="0" smtClean="0"/>
              <a:t>in the presence of a </a:t>
            </a:r>
            <a:r>
              <a:rPr lang="en-US" b="1" u="sng" dirty="0" smtClean="0"/>
              <a:t>base</a:t>
            </a:r>
            <a:r>
              <a:rPr lang="en-US" dirty="0" smtClean="0"/>
              <a:t>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Turns </a:t>
            </a:r>
            <a:r>
              <a:rPr lang="en-US" b="1" u="sng" dirty="0" smtClean="0"/>
              <a:t>red</a:t>
            </a:r>
            <a:r>
              <a:rPr lang="en-US" dirty="0" smtClean="0"/>
              <a:t> litmus </a:t>
            </a:r>
            <a:r>
              <a:rPr lang="en-US" b="1" u="sng" dirty="0" smtClean="0"/>
              <a:t>blue</a:t>
            </a:r>
          </a:p>
          <a:p>
            <a:pPr marL="1771650" lvl="3" indent="-514350"/>
            <a:r>
              <a:rPr lang="en-US" dirty="0" smtClean="0"/>
              <a:t>Remember: bases &amp; blue!</a:t>
            </a:r>
          </a:p>
          <a:p>
            <a:pPr marL="514350" indent="-514350"/>
            <a:r>
              <a:rPr lang="en-US" dirty="0" smtClean="0"/>
              <a:t>Often described as </a:t>
            </a:r>
            <a:r>
              <a:rPr lang="en-US" b="1" u="sng" dirty="0" smtClean="0"/>
              <a:t>opposite</a:t>
            </a:r>
            <a:r>
              <a:rPr lang="en-US" dirty="0" smtClean="0"/>
              <a:t> of </a:t>
            </a:r>
            <a:r>
              <a:rPr lang="en-US" b="1" u="sng" dirty="0" smtClean="0"/>
              <a:t>acids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Cabbage Juice Indicator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114550"/>
            <a:ext cx="747712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5209" y="5029200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Acidic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5033665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Basic</a:t>
            </a:r>
            <a:endParaRPr lang="en-US" sz="2400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5904386" y="3193350"/>
            <a:ext cx="383232" cy="350520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5033665"/>
            <a:ext cx="1144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Neutral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45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Acids in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smtClean="0"/>
              <a:t>What letter does each formula begin with?</a:t>
            </a:r>
          </a:p>
          <a:p>
            <a:pPr lvl="1"/>
            <a:r>
              <a:rPr lang="en-US" sz="2400" dirty="0" smtClean="0"/>
              <a:t>This letter is the symbol for?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9050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Formula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Hydrochloric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HCl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Nitric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HNO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Sulfuric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SO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Acetic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HC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H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449580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953000"/>
            <a:ext cx="1624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Hydrogen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Acids in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These acids are made of one or more </a:t>
            </a:r>
            <a:r>
              <a:rPr lang="en-US" b="1" u="sng" dirty="0" smtClean="0"/>
              <a:t>hydrogen ions </a:t>
            </a:r>
            <a:r>
              <a:rPr lang="en-US" dirty="0" smtClean="0"/>
              <a:t>and a </a:t>
            </a:r>
            <a:r>
              <a:rPr lang="en-US" b="1" u="sng" dirty="0" smtClean="0"/>
              <a:t>negative 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Hydrogen ion (</a:t>
            </a:r>
            <a:r>
              <a:rPr lang="en-US" b="1" u="sng" dirty="0" smtClean="0"/>
              <a:t>H</a:t>
            </a:r>
            <a:r>
              <a:rPr lang="en-US" b="1" u="sng" baseline="30000" dirty="0" smtClean="0"/>
              <a:t>+</a:t>
            </a:r>
            <a:r>
              <a:rPr lang="en-US" dirty="0" smtClean="0"/>
              <a:t>) – an atom of hydrogen that has </a:t>
            </a:r>
            <a:r>
              <a:rPr lang="en-US" b="1" u="sng" dirty="0" smtClean="0"/>
              <a:t>lost</a:t>
            </a:r>
            <a:r>
              <a:rPr lang="en-US" dirty="0" smtClean="0"/>
              <a:t> its electron.</a:t>
            </a:r>
          </a:p>
          <a:p>
            <a:r>
              <a:rPr lang="en-US" dirty="0" smtClean="0"/>
              <a:t>An acid is </a:t>
            </a:r>
            <a:r>
              <a:rPr lang="en-US" b="1" dirty="0" smtClean="0"/>
              <a:t>any substance that produces hydrogen ions (H</a:t>
            </a:r>
            <a:r>
              <a:rPr lang="en-US" b="1" baseline="30000" dirty="0" smtClean="0"/>
              <a:t>+</a:t>
            </a:r>
            <a:r>
              <a:rPr lang="en-US" b="1" dirty="0" smtClean="0"/>
              <a:t>) in water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Separate into hydrogen ions (H</a:t>
            </a:r>
            <a:r>
              <a:rPr lang="en-US" baseline="30000" dirty="0" smtClean="0"/>
              <a:t>+</a:t>
            </a:r>
            <a:r>
              <a:rPr lang="en-US" dirty="0" smtClean="0"/>
              <a:t>) and negative ions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 smtClean="0"/>
              <a:t>				   Water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638800"/>
            <a:ext cx="4507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HCl</a:t>
            </a:r>
            <a:r>
              <a:rPr lang="en-US" sz="3200" dirty="0" smtClean="0"/>
              <a:t>			</a:t>
            </a:r>
            <a:r>
              <a:rPr lang="en-US" sz="3200" b="1" u="sng" dirty="0" smtClean="0"/>
              <a:t>H</a:t>
            </a:r>
            <a:r>
              <a:rPr lang="en-US" sz="3200" b="1" u="sng" baseline="30000" dirty="0" smtClean="0"/>
              <a:t>+</a:t>
            </a:r>
            <a:r>
              <a:rPr lang="en-US" sz="3200" dirty="0" smtClean="0"/>
              <a:t>   +   </a:t>
            </a:r>
            <a:r>
              <a:rPr lang="en-US" sz="3200" b="1" u="sng" dirty="0" err="1" smtClean="0"/>
              <a:t>Cl</a:t>
            </a:r>
            <a:r>
              <a:rPr lang="en-US" sz="3200" b="1" u="sng" baseline="30000" dirty="0" smtClean="0"/>
              <a:t>-</a:t>
            </a:r>
            <a:endParaRPr lang="en-US" sz="3200" b="1" u="sng" baseline="30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5943600"/>
            <a:ext cx="1676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Bases in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smtClean="0"/>
              <a:t>What letters does each formula end with?</a:t>
            </a:r>
          </a:p>
          <a:p>
            <a:pPr lvl="1"/>
            <a:r>
              <a:rPr lang="en-US" sz="2400" dirty="0" smtClean="0"/>
              <a:t>These letters are the symbol for?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9050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Formula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Sodium</a:t>
                      </a:r>
                      <a:r>
                        <a:rPr lang="en-US" sz="2400" baseline="0" dirty="0" smtClean="0"/>
                        <a:t> hydroxide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NaOH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Potassium hydroxide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KOH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Calcium hydroxide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Ca(OH)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Magnesium hydroxide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Mg(OH)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4495800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4953000"/>
            <a:ext cx="2410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Hydroxide Ions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Bases in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Hydroxide ions are </a:t>
            </a:r>
            <a:r>
              <a:rPr lang="en-US" b="1" u="sng" dirty="0" smtClean="0"/>
              <a:t>negative</a:t>
            </a:r>
            <a:r>
              <a:rPr lang="en-US" dirty="0" smtClean="0"/>
              <a:t> (OH-) and made of </a:t>
            </a:r>
            <a:r>
              <a:rPr lang="en-US" b="1" u="sng" dirty="0" smtClean="0"/>
              <a:t>oxygen</a:t>
            </a:r>
            <a:r>
              <a:rPr lang="en-US" dirty="0" smtClean="0"/>
              <a:t> and </a:t>
            </a:r>
            <a:r>
              <a:rPr lang="en-US" b="1" u="sng" dirty="0" smtClean="0"/>
              <a:t>hydrogen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bases dissolve in water, positive </a:t>
            </a:r>
            <a:r>
              <a:rPr lang="en-US" b="1" u="sng" dirty="0" smtClean="0"/>
              <a:t>metal ions</a:t>
            </a:r>
            <a:r>
              <a:rPr lang="en-US" dirty="0" smtClean="0"/>
              <a:t> and </a:t>
            </a:r>
            <a:r>
              <a:rPr lang="en-US" b="1" u="sng" dirty="0" smtClean="0"/>
              <a:t>hydroxide ions </a:t>
            </a:r>
            <a:r>
              <a:rPr lang="en-US" dirty="0" smtClean="0"/>
              <a:t>separate.</a:t>
            </a:r>
          </a:p>
          <a:p>
            <a:r>
              <a:rPr lang="en-US" dirty="0" smtClean="0"/>
              <a:t>A base is any substance the produces </a:t>
            </a:r>
            <a:r>
              <a:rPr lang="en-US" b="1" u="sng" dirty="0" smtClean="0"/>
              <a:t>hydroxide ions </a:t>
            </a:r>
            <a:r>
              <a:rPr lang="en-US" dirty="0" smtClean="0"/>
              <a:t>in </a:t>
            </a:r>
            <a:r>
              <a:rPr lang="en-US" b="1" u="sng" dirty="0" smtClean="0"/>
              <a:t>water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Responsible for the bitter taste and slippery feel of bases.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943600"/>
            <a:ext cx="615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NaOH</a:t>
            </a:r>
            <a:r>
              <a:rPr lang="en-US" sz="3200" dirty="0" smtClean="0"/>
              <a:t>			</a:t>
            </a:r>
            <a:r>
              <a:rPr lang="en-US" sz="3200" b="1" u="sng" dirty="0" smtClean="0"/>
              <a:t>Na</a:t>
            </a:r>
            <a:r>
              <a:rPr lang="en-US" sz="3200" b="1" u="sng" baseline="30000" dirty="0" smtClean="0"/>
              <a:t>+</a:t>
            </a:r>
            <a:r>
              <a:rPr lang="en-US" sz="3200" dirty="0" smtClean="0"/>
              <a:t>   +   </a:t>
            </a:r>
            <a:r>
              <a:rPr lang="en-US" sz="3200" b="1" u="sng" dirty="0" smtClean="0"/>
              <a:t>OH</a:t>
            </a:r>
            <a:r>
              <a:rPr lang="en-US" sz="3200" b="1" u="sng" baseline="30000" dirty="0" smtClean="0"/>
              <a:t>-</a:t>
            </a:r>
            <a:endParaRPr lang="en-US" sz="3200" b="1" u="sng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6248400"/>
            <a:ext cx="1676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29000" y="5715000"/>
            <a:ext cx="953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Water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Strength of Acids and 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and bases can be </a:t>
            </a:r>
            <a:r>
              <a:rPr lang="en-US" b="1" u="sng" dirty="0" smtClean="0"/>
              <a:t>strong</a:t>
            </a:r>
            <a:r>
              <a:rPr lang="en-US" dirty="0" smtClean="0"/>
              <a:t> or </a:t>
            </a:r>
            <a:r>
              <a:rPr lang="en-US" b="1" u="sng" dirty="0" smtClean="0"/>
              <a:t>weak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Strength is based on how well an acid or base produces </a:t>
            </a:r>
            <a:r>
              <a:rPr lang="en-US" b="1" u="sng" dirty="0" smtClean="0"/>
              <a:t>ions</a:t>
            </a:r>
            <a:r>
              <a:rPr lang="en-US" dirty="0" smtClean="0"/>
              <a:t> in water. (</a:t>
            </a:r>
            <a:r>
              <a:rPr lang="en-US" dirty="0" smtClean="0">
                <a:hlinkClick r:id="rId2"/>
              </a:rPr>
              <a:t>animation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1026" name="Picture 2" descr="http://wikis.lawrence.edu/download/attachments/298099/acidsbas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153101"/>
            <a:ext cx="4114800" cy="3704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10484</TotalTime>
  <Words>578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Describing Acids and Bases</vt:lpstr>
      <vt:lpstr>Properties of Acids</vt:lpstr>
      <vt:lpstr>Properties of Bases</vt:lpstr>
      <vt:lpstr>Cabbage Juice Indicator</vt:lpstr>
      <vt:lpstr>Acids in Solution</vt:lpstr>
      <vt:lpstr>Acids in Solution</vt:lpstr>
      <vt:lpstr>Bases in Solution</vt:lpstr>
      <vt:lpstr>Bases in Solution</vt:lpstr>
      <vt:lpstr>Strength of Acids and Bases</vt:lpstr>
      <vt:lpstr>Strengths of Acids and Bases</vt:lpstr>
      <vt:lpstr>Measuring pH</vt:lpstr>
      <vt:lpstr>pH Scale</vt:lpstr>
      <vt:lpstr>Cabbage Juice Indicator</vt:lpstr>
      <vt:lpstr>Identifying Acids and Bases LAB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Acids and Bases</dc:title>
  <dc:creator>Edie</dc:creator>
  <cp:lastModifiedBy>FULTON,EDITH</cp:lastModifiedBy>
  <cp:revision>298</cp:revision>
  <dcterms:created xsi:type="dcterms:W3CDTF">2012-06-29T13:47:03Z</dcterms:created>
  <dcterms:modified xsi:type="dcterms:W3CDTF">2014-09-30T16:11:02Z</dcterms:modified>
</cp:coreProperties>
</file>